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3"/>
  </p:notesMasterIdLst>
  <p:sldIdLst>
    <p:sldId id="256" r:id="rId2"/>
    <p:sldId id="280" r:id="rId3"/>
    <p:sldId id="257" r:id="rId4"/>
    <p:sldId id="258" r:id="rId5"/>
    <p:sldId id="287" r:id="rId6"/>
    <p:sldId id="259" r:id="rId7"/>
    <p:sldId id="288" r:id="rId8"/>
    <p:sldId id="260" r:id="rId9"/>
    <p:sldId id="289" r:id="rId10"/>
    <p:sldId id="261" r:id="rId11"/>
    <p:sldId id="290" r:id="rId12"/>
    <p:sldId id="262" r:id="rId13"/>
    <p:sldId id="291" r:id="rId14"/>
    <p:sldId id="263" r:id="rId15"/>
    <p:sldId id="292" r:id="rId16"/>
    <p:sldId id="264" r:id="rId17"/>
    <p:sldId id="293" r:id="rId18"/>
    <p:sldId id="265" r:id="rId19"/>
    <p:sldId id="294" r:id="rId20"/>
    <p:sldId id="266" r:id="rId21"/>
    <p:sldId id="295" r:id="rId22"/>
    <p:sldId id="303" r:id="rId23"/>
    <p:sldId id="267" r:id="rId24"/>
    <p:sldId id="268" r:id="rId25"/>
    <p:sldId id="304" r:id="rId26"/>
    <p:sldId id="269" r:id="rId27"/>
    <p:sldId id="305" r:id="rId28"/>
    <p:sldId id="270" r:id="rId29"/>
    <p:sldId id="306" r:id="rId30"/>
    <p:sldId id="307" r:id="rId31"/>
    <p:sldId id="271" r:id="rId32"/>
    <p:sldId id="272" r:id="rId33"/>
    <p:sldId id="296" r:id="rId34"/>
    <p:sldId id="273" r:id="rId35"/>
    <p:sldId id="297" r:id="rId36"/>
    <p:sldId id="274" r:id="rId37"/>
    <p:sldId id="298" r:id="rId38"/>
    <p:sldId id="275" r:id="rId39"/>
    <p:sldId id="299" r:id="rId40"/>
    <p:sldId id="276" r:id="rId41"/>
    <p:sldId id="300" r:id="rId42"/>
    <p:sldId id="277" r:id="rId43"/>
    <p:sldId id="301" r:id="rId44"/>
    <p:sldId id="278" r:id="rId45"/>
    <p:sldId id="302" r:id="rId46"/>
    <p:sldId id="279" r:id="rId47"/>
    <p:sldId id="308" r:id="rId48"/>
    <p:sldId id="281" r:id="rId49"/>
    <p:sldId id="309" r:id="rId50"/>
    <p:sldId id="310" r:id="rId51"/>
    <p:sldId id="284"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071544-76CE-47AC-86DE-1121F4041685}" type="datetimeFigureOut">
              <a:rPr lang="es-CO" smtClean="0"/>
              <a:pPr/>
              <a:t>18/01/2010</a:t>
            </a:fld>
            <a:endParaRPr lang="en-GB"/>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59EBED-3E1E-43CB-BCD5-F1A947D71B8A}"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CO" dirty="0" smtClean="0"/>
              <a:t>Lynn Erickson - </a:t>
            </a:r>
            <a:r>
              <a:rPr lang="es-CO" b="0" i="0" dirty="0" smtClean="0"/>
              <a:t>Wells </a:t>
            </a:r>
            <a:r>
              <a:rPr lang="es-CO" b="0" i="0" dirty="0" err="1" smtClean="0"/>
              <a:t>Lindfors</a:t>
            </a:r>
            <a:endParaRPr lang="en-GB" b="0" i="0" dirty="0"/>
          </a:p>
        </p:txBody>
      </p:sp>
      <p:sp>
        <p:nvSpPr>
          <p:cNvPr id="4" name="3 Marcador de número de diapositiva"/>
          <p:cNvSpPr>
            <a:spLocks noGrp="1"/>
          </p:cNvSpPr>
          <p:nvPr>
            <p:ph type="sldNum" sz="quarter" idx="10"/>
          </p:nvPr>
        </p:nvSpPr>
        <p:spPr/>
        <p:txBody>
          <a:bodyPr/>
          <a:lstStyle/>
          <a:p>
            <a:fld id="{2359EBED-3E1E-43CB-BCD5-F1A947D71B8A}" type="slidenum">
              <a:rPr lang="en-GB" smtClean="0"/>
              <a:pPr/>
              <a:t>31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26EAD05D-C369-4248-A916-9C321D4F6C93}" type="datetimeFigureOut">
              <a:rPr lang="en-US" smtClean="0"/>
              <a:pPr/>
              <a:t>1/18/2010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FEF3FC0-019B-4C40-848D-6BDD9E5DAE1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EAD05D-C369-4248-A916-9C321D4F6C93}"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F3FC0-019B-4C40-848D-6BDD9E5DAE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6EAD05D-C369-4248-A916-9C321D4F6C93}" type="datetimeFigureOut">
              <a:rPr lang="en-US" smtClean="0"/>
              <a:pPr/>
              <a:t>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EF3FC0-019B-4C40-848D-6BDD9E5DAE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26EAD05D-C369-4248-A916-9C321D4F6C93}" type="datetimeFigureOut">
              <a:rPr lang="en-US" smtClean="0"/>
              <a:pPr/>
              <a:t>1/18/2010</a:t>
            </a:fld>
            <a:endParaRPr lang="en-US"/>
          </a:p>
        </p:txBody>
      </p:sp>
      <p:sp>
        <p:nvSpPr>
          <p:cNvPr id="9" name="Slide Number Placeholder 8"/>
          <p:cNvSpPr>
            <a:spLocks noGrp="1"/>
          </p:cNvSpPr>
          <p:nvPr>
            <p:ph type="sldNum" sz="quarter" idx="15"/>
          </p:nvPr>
        </p:nvSpPr>
        <p:spPr/>
        <p:txBody>
          <a:bodyPr rtlCol="0"/>
          <a:lstStyle/>
          <a:p>
            <a:fld id="{5FEF3FC0-019B-4C40-848D-6BDD9E5DAE10}"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6EAD05D-C369-4248-A916-9C321D4F6C93}" type="datetimeFigureOut">
              <a:rPr lang="en-US" smtClean="0"/>
              <a:pPr/>
              <a:t>1/18/2010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FEF3FC0-019B-4C40-848D-6BDD9E5DAE1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6EAD05D-C369-4248-A916-9C321D4F6C93}" type="datetimeFigureOut">
              <a:rPr lang="en-US" smtClean="0"/>
              <a:pPr/>
              <a:t>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EF3FC0-019B-4C40-848D-6BDD9E5DAE10}"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6EAD05D-C369-4248-A916-9C321D4F6C93}" type="datetimeFigureOut">
              <a:rPr lang="en-US" smtClean="0"/>
              <a:pPr/>
              <a:t>1/18/2010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EF3FC0-019B-4C40-848D-6BDD9E5DAE10}"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6EAD05D-C369-4248-A916-9C321D4F6C93}" type="datetimeFigureOut">
              <a:rPr lang="en-US" smtClean="0"/>
              <a:pPr/>
              <a:t>1/18/2010</a:t>
            </a:fld>
            <a:endParaRPr lang="en-US"/>
          </a:p>
        </p:txBody>
      </p:sp>
      <p:sp>
        <p:nvSpPr>
          <p:cNvPr id="7" name="Slide Number Placeholder 6"/>
          <p:cNvSpPr>
            <a:spLocks noGrp="1"/>
          </p:cNvSpPr>
          <p:nvPr>
            <p:ph type="sldNum" sz="quarter" idx="11"/>
          </p:nvPr>
        </p:nvSpPr>
        <p:spPr/>
        <p:txBody>
          <a:bodyPr rtlCol="0"/>
          <a:lstStyle/>
          <a:p>
            <a:fld id="{5FEF3FC0-019B-4C40-848D-6BDD9E5DAE10}"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EAD05D-C369-4248-A916-9C321D4F6C93}" type="datetimeFigureOut">
              <a:rPr lang="en-US" smtClean="0"/>
              <a:pPr/>
              <a:t>1/18/2010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EF3FC0-019B-4C40-848D-6BDD9E5DAE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6EAD05D-C369-4248-A916-9C321D4F6C93}" type="datetimeFigureOut">
              <a:rPr lang="en-US" smtClean="0"/>
              <a:pPr/>
              <a:t>1/18/2010</a:t>
            </a:fld>
            <a:endParaRPr lang="en-US"/>
          </a:p>
        </p:txBody>
      </p:sp>
      <p:sp>
        <p:nvSpPr>
          <p:cNvPr id="22" name="Slide Number Placeholder 21"/>
          <p:cNvSpPr>
            <a:spLocks noGrp="1"/>
          </p:cNvSpPr>
          <p:nvPr>
            <p:ph type="sldNum" sz="quarter" idx="15"/>
          </p:nvPr>
        </p:nvSpPr>
        <p:spPr/>
        <p:txBody>
          <a:bodyPr rtlCol="0"/>
          <a:lstStyle/>
          <a:p>
            <a:fld id="{5FEF3FC0-019B-4C40-848D-6BDD9E5DAE10}"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26EAD05D-C369-4248-A916-9C321D4F6C93}" type="datetimeFigureOut">
              <a:rPr lang="en-US" smtClean="0"/>
              <a:pPr/>
              <a:t>1/18/2010</a:t>
            </a:fld>
            <a:endParaRPr lang="en-US"/>
          </a:p>
        </p:txBody>
      </p:sp>
      <p:sp>
        <p:nvSpPr>
          <p:cNvPr id="18" name="Slide Number Placeholder 17"/>
          <p:cNvSpPr>
            <a:spLocks noGrp="1"/>
          </p:cNvSpPr>
          <p:nvPr>
            <p:ph type="sldNum" sz="quarter" idx="11"/>
          </p:nvPr>
        </p:nvSpPr>
        <p:spPr/>
        <p:txBody>
          <a:bodyPr rtlCol="0"/>
          <a:lstStyle/>
          <a:p>
            <a:fld id="{5FEF3FC0-019B-4C40-848D-6BDD9E5DAE10}"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6EAD05D-C369-4248-A916-9C321D4F6C93}" type="datetimeFigureOut">
              <a:rPr lang="en-US" smtClean="0"/>
              <a:pPr/>
              <a:t>1/18/2010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FEF3FC0-019B-4C40-848D-6BDD9E5DAE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CO" dirty="0" smtClean="0">
                <a:solidFill>
                  <a:srgbClr val="FFC000"/>
                </a:solidFill>
              </a:rPr>
              <a:t>Visita de Autorización</a:t>
            </a:r>
            <a:endParaRPr lang="en-US" dirty="0">
              <a:solidFill>
                <a:srgbClr val="FFC000"/>
              </a:solidFill>
            </a:endParaRPr>
          </a:p>
        </p:txBody>
      </p:sp>
      <p:sp>
        <p:nvSpPr>
          <p:cNvPr id="3" name="Subtitle 2"/>
          <p:cNvSpPr>
            <a:spLocks noGrp="1"/>
          </p:cNvSpPr>
          <p:nvPr>
            <p:ph type="subTitle" idx="1"/>
          </p:nvPr>
        </p:nvSpPr>
        <p:spPr>
          <a:xfrm>
            <a:off x="2286000" y="5003322"/>
            <a:ext cx="6400800" cy="1371600"/>
          </a:xfrm>
        </p:spPr>
        <p:txBody>
          <a:bodyPr/>
          <a:lstStyle/>
          <a:p>
            <a:r>
              <a:rPr lang="es-CO" b="1" dirty="0" smtClean="0"/>
              <a:t>Cómo estamos con respecto a las recomendaciones de la Visita de Consulta</a:t>
            </a: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1527175"/>
          </a:xfrm>
        </p:spPr>
        <p:txBody>
          <a:bodyPr/>
          <a:lstStyle/>
          <a:p>
            <a:pPr algn="r"/>
            <a:r>
              <a:rPr lang="es-CO" sz="3600" i="1" dirty="0" smtClean="0">
                <a:solidFill>
                  <a:srgbClr val="FFC000"/>
                </a:solidFill>
              </a:rPr>
              <a:t>La Organización</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4"/>
            </a:pPr>
            <a:r>
              <a:rPr lang="es-CO" dirty="0" smtClean="0">
                <a:solidFill>
                  <a:schemeClr val="tx2"/>
                </a:solidFill>
              </a:rPr>
              <a:t>Es necesario involucrar a todo el personal en la revisión de las políticas de Evaluación, Lengua y Necesidades Especiales para que las mismas se conviertan en herramientas dinámicas que sean conocidas, consensuadas y utilizadas por todos los docentes en su práctica diaria.</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838200"/>
            <a:ext cx="8001000" cy="5486400"/>
          </a:xfrm>
        </p:spPr>
        <p:txBody>
          <a:bodyPr>
            <a:normAutofit/>
          </a:bodyPr>
          <a:lstStyle/>
          <a:p>
            <a:pPr marL="514350" indent="-514350">
              <a:buNone/>
            </a:pPr>
            <a:r>
              <a:rPr lang="es-CO" dirty="0" smtClean="0">
                <a:solidFill>
                  <a:srgbClr val="FFC000"/>
                </a:solidFill>
              </a:rPr>
              <a:t>Es necesario involucrar a todo el personal en la revisión de las políticas de </a:t>
            </a:r>
            <a:r>
              <a:rPr lang="es-CO" dirty="0" smtClean="0">
                <a:solidFill>
                  <a:srgbClr val="00B050"/>
                </a:solidFill>
              </a:rPr>
              <a:t>Evaluación</a:t>
            </a:r>
            <a:r>
              <a:rPr lang="es-CO" dirty="0" smtClean="0">
                <a:solidFill>
                  <a:srgbClr val="FFC000"/>
                </a:solidFill>
              </a:rPr>
              <a:t>, Lengua y </a:t>
            </a:r>
            <a:r>
              <a:rPr lang="es-CO" dirty="0" smtClean="0">
                <a:solidFill>
                  <a:srgbClr val="FF0000"/>
                </a:solidFill>
              </a:rPr>
              <a:t>Necesidades Especiales </a:t>
            </a:r>
            <a:r>
              <a:rPr lang="es-CO" dirty="0" smtClean="0">
                <a:solidFill>
                  <a:srgbClr val="FFC000"/>
                </a:solidFill>
              </a:rPr>
              <a:t>para que las mismas se conviertan en herramientas dinámicas que sean conocidas, consensuadas y utilizadas por todos los docentes en su práctica diaria</a:t>
            </a:r>
            <a:r>
              <a:rPr lang="es-CO" dirty="0" smtClean="0">
                <a:solidFill>
                  <a:srgbClr val="FFC000"/>
                </a:solidFill>
              </a:rPr>
              <a:t>.</a:t>
            </a:r>
            <a:endParaRPr lang="es-CO" dirty="0" smtClean="0">
              <a:solidFill>
                <a:srgbClr val="FFC000"/>
              </a:solidFill>
            </a:endParaRPr>
          </a:p>
          <a:p>
            <a:pPr marL="880110" lvl="1" indent="-514350">
              <a:buClr>
                <a:srgbClr val="00B050"/>
              </a:buClr>
            </a:pPr>
            <a:r>
              <a:rPr lang="en-US" i="1" dirty="0" smtClean="0">
                <a:solidFill>
                  <a:srgbClr val="00B050"/>
                </a:solidFill>
              </a:rPr>
              <a:t>La </a:t>
            </a:r>
            <a:r>
              <a:rPr lang="en-US" i="1" dirty="0" err="1" smtClean="0">
                <a:solidFill>
                  <a:srgbClr val="00B050"/>
                </a:solidFill>
              </a:rPr>
              <a:t>Política</a:t>
            </a:r>
            <a:r>
              <a:rPr lang="en-US" i="1" dirty="0" smtClean="0">
                <a:solidFill>
                  <a:srgbClr val="00B050"/>
                </a:solidFill>
              </a:rPr>
              <a:t> de </a:t>
            </a:r>
            <a:r>
              <a:rPr lang="en-US" i="1" dirty="0" err="1" smtClean="0">
                <a:solidFill>
                  <a:srgbClr val="00B050"/>
                </a:solidFill>
              </a:rPr>
              <a:t>Evaluación</a:t>
            </a:r>
            <a:r>
              <a:rPr lang="en-US" i="1" dirty="0" smtClean="0">
                <a:solidFill>
                  <a:srgbClr val="00B050"/>
                </a:solidFill>
              </a:rPr>
              <a:t> </a:t>
            </a:r>
            <a:r>
              <a:rPr lang="en-US" i="1" dirty="0" err="1" smtClean="0">
                <a:solidFill>
                  <a:srgbClr val="00B050"/>
                </a:solidFill>
              </a:rPr>
              <a:t>fue</a:t>
            </a:r>
            <a:r>
              <a:rPr lang="en-US" i="1" dirty="0" smtClean="0">
                <a:solidFill>
                  <a:srgbClr val="00B050"/>
                </a:solidFill>
              </a:rPr>
              <a:t> </a:t>
            </a:r>
            <a:r>
              <a:rPr lang="en-US" i="1" dirty="0" err="1" smtClean="0">
                <a:solidFill>
                  <a:srgbClr val="00B050"/>
                </a:solidFill>
              </a:rPr>
              <a:t>revisada</a:t>
            </a:r>
            <a:r>
              <a:rPr lang="en-US" i="1" dirty="0" smtClean="0">
                <a:solidFill>
                  <a:srgbClr val="00B050"/>
                </a:solidFill>
              </a:rPr>
              <a:t> a la </a:t>
            </a:r>
            <a:r>
              <a:rPr lang="en-US" i="1" dirty="0" err="1" smtClean="0">
                <a:solidFill>
                  <a:srgbClr val="00B050"/>
                </a:solidFill>
              </a:rPr>
              <a:t>luz</a:t>
            </a:r>
            <a:r>
              <a:rPr lang="en-US" i="1" dirty="0" smtClean="0">
                <a:solidFill>
                  <a:srgbClr val="00B050"/>
                </a:solidFill>
              </a:rPr>
              <a:t> del </a:t>
            </a:r>
            <a:r>
              <a:rPr lang="en-US" i="1" dirty="0" err="1" smtClean="0">
                <a:solidFill>
                  <a:srgbClr val="00B050"/>
                </a:solidFill>
              </a:rPr>
              <a:t>nuevo</a:t>
            </a:r>
            <a:r>
              <a:rPr lang="en-US" i="1" dirty="0" smtClean="0">
                <a:solidFill>
                  <a:srgbClr val="00B050"/>
                </a:solidFill>
              </a:rPr>
              <a:t> </a:t>
            </a:r>
            <a:r>
              <a:rPr lang="en-US" i="1" dirty="0" err="1" smtClean="0">
                <a:solidFill>
                  <a:srgbClr val="00B050"/>
                </a:solidFill>
              </a:rPr>
              <a:t>Decreto</a:t>
            </a:r>
            <a:r>
              <a:rPr lang="en-US" i="1" dirty="0" smtClean="0">
                <a:solidFill>
                  <a:srgbClr val="00B050"/>
                </a:solidFill>
              </a:rPr>
              <a:t> 1290, y </a:t>
            </a:r>
            <a:r>
              <a:rPr lang="en-US" i="1" dirty="0" err="1" smtClean="0">
                <a:solidFill>
                  <a:srgbClr val="00B050"/>
                </a:solidFill>
              </a:rPr>
              <a:t>socializada</a:t>
            </a:r>
            <a:r>
              <a:rPr lang="en-US" i="1" dirty="0" smtClean="0">
                <a:solidFill>
                  <a:srgbClr val="00B050"/>
                </a:solidFill>
              </a:rPr>
              <a:t> con </a:t>
            </a:r>
            <a:r>
              <a:rPr lang="en-US" i="1" dirty="0" err="1" smtClean="0">
                <a:solidFill>
                  <a:srgbClr val="00B050"/>
                </a:solidFill>
              </a:rPr>
              <a:t>toda</a:t>
            </a:r>
            <a:r>
              <a:rPr lang="en-US" i="1" dirty="0" smtClean="0">
                <a:solidFill>
                  <a:srgbClr val="00B050"/>
                </a:solidFill>
              </a:rPr>
              <a:t> la </a:t>
            </a:r>
            <a:r>
              <a:rPr lang="en-US" i="1" dirty="0" err="1" smtClean="0">
                <a:solidFill>
                  <a:srgbClr val="00B050"/>
                </a:solidFill>
              </a:rPr>
              <a:t>comunidad</a:t>
            </a:r>
            <a:r>
              <a:rPr lang="en-US" i="1" dirty="0" smtClean="0">
                <a:solidFill>
                  <a:srgbClr val="00B050"/>
                </a:solidFill>
              </a:rPr>
              <a:t>.</a:t>
            </a:r>
          </a:p>
          <a:p>
            <a:pPr marL="880110" lvl="1" indent="-514350">
              <a:buClr>
                <a:srgbClr val="FFC000"/>
              </a:buClr>
            </a:pPr>
            <a:r>
              <a:rPr lang="en-US" i="1" dirty="0" smtClean="0">
                <a:solidFill>
                  <a:srgbClr val="FFC000"/>
                </a:solidFill>
              </a:rPr>
              <a:t>El </a:t>
            </a:r>
            <a:r>
              <a:rPr lang="en-US" i="1" dirty="0" err="1" smtClean="0">
                <a:solidFill>
                  <a:srgbClr val="FFC000"/>
                </a:solidFill>
              </a:rPr>
              <a:t>Colegio</a:t>
            </a:r>
            <a:r>
              <a:rPr lang="en-US" i="1" dirty="0" smtClean="0">
                <a:solidFill>
                  <a:srgbClr val="FFC000"/>
                </a:solidFill>
              </a:rPr>
              <a:t> ha </a:t>
            </a:r>
            <a:r>
              <a:rPr lang="en-US" i="1" dirty="0" err="1" smtClean="0">
                <a:solidFill>
                  <a:srgbClr val="FFC000"/>
                </a:solidFill>
              </a:rPr>
              <a:t>determinado</a:t>
            </a:r>
            <a:r>
              <a:rPr lang="en-US" i="1" dirty="0" smtClean="0">
                <a:solidFill>
                  <a:srgbClr val="FFC000"/>
                </a:solidFill>
              </a:rPr>
              <a:t> </a:t>
            </a:r>
            <a:r>
              <a:rPr lang="en-US" i="1" dirty="0" err="1" smtClean="0">
                <a:solidFill>
                  <a:srgbClr val="FFC000"/>
                </a:solidFill>
              </a:rPr>
              <a:t>que</a:t>
            </a:r>
            <a:r>
              <a:rPr lang="en-US" i="1" dirty="0" smtClean="0">
                <a:solidFill>
                  <a:srgbClr val="FFC000"/>
                </a:solidFill>
              </a:rPr>
              <a:t> el </a:t>
            </a:r>
            <a:r>
              <a:rPr lang="en-US" i="1" dirty="0" err="1" smtClean="0">
                <a:solidFill>
                  <a:srgbClr val="FFC000"/>
                </a:solidFill>
              </a:rPr>
              <a:t>señor</a:t>
            </a:r>
            <a:r>
              <a:rPr lang="en-US" i="1" dirty="0" smtClean="0">
                <a:solidFill>
                  <a:srgbClr val="FFC000"/>
                </a:solidFill>
              </a:rPr>
              <a:t> Sergio </a:t>
            </a:r>
            <a:r>
              <a:rPr lang="en-US" i="1" dirty="0" err="1" smtClean="0">
                <a:solidFill>
                  <a:srgbClr val="FFC000"/>
                </a:solidFill>
              </a:rPr>
              <a:t>Chiri</a:t>
            </a:r>
            <a:r>
              <a:rPr lang="en-US" i="1" dirty="0" smtClean="0">
                <a:solidFill>
                  <a:srgbClr val="FFC000"/>
                </a:solidFill>
              </a:rPr>
              <a:t>, </a:t>
            </a:r>
            <a:r>
              <a:rPr lang="en-US" i="1" dirty="0" smtClean="0">
                <a:solidFill>
                  <a:srgbClr val="FFC000"/>
                </a:solidFill>
              </a:rPr>
              <a:t>Jefe del </a:t>
            </a:r>
            <a:r>
              <a:rPr lang="en-US" i="1" dirty="0" err="1" smtClean="0">
                <a:solidFill>
                  <a:srgbClr val="FFC000"/>
                </a:solidFill>
              </a:rPr>
              <a:t>Departamento</a:t>
            </a:r>
            <a:r>
              <a:rPr lang="en-US" i="1" dirty="0" smtClean="0">
                <a:solidFill>
                  <a:srgbClr val="FFC000"/>
                </a:solidFill>
              </a:rPr>
              <a:t> </a:t>
            </a:r>
            <a:r>
              <a:rPr lang="en-US" i="1" dirty="0" smtClean="0">
                <a:solidFill>
                  <a:srgbClr val="FFC000"/>
                </a:solidFill>
              </a:rPr>
              <a:t>de Inglés, </a:t>
            </a:r>
            <a:r>
              <a:rPr lang="en-US" i="1" dirty="0" err="1" smtClean="0">
                <a:solidFill>
                  <a:srgbClr val="FFC000"/>
                </a:solidFill>
              </a:rPr>
              <a:t>asista</a:t>
            </a:r>
            <a:r>
              <a:rPr lang="en-US" i="1" dirty="0" smtClean="0">
                <a:solidFill>
                  <a:srgbClr val="FFC000"/>
                </a:solidFill>
              </a:rPr>
              <a:t> al Taller Regional </a:t>
            </a:r>
            <a:r>
              <a:rPr lang="en-US" i="1" dirty="0" err="1" smtClean="0">
                <a:solidFill>
                  <a:srgbClr val="FFC000"/>
                </a:solidFill>
              </a:rPr>
              <a:t>sobre</a:t>
            </a:r>
            <a:r>
              <a:rPr lang="en-US" i="1" dirty="0" smtClean="0">
                <a:solidFill>
                  <a:srgbClr val="FFC000"/>
                </a:solidFill>
              </a:rPr>
              <a:t> </a:t>
            </a:r>
            <a:r>
              <a:rPr lang="en-US" i="1" dirty="0" err="1" smtClean="0">
                <a:solidFill>
                  <a:srgbClr val="FFC000"/>
                </a:solidFill>
              </a:rPr>
              <a:t>Política</a:t>
            </a:r>
            <a:r>
              <a:rPr lang="en-US" i="1" dirty="0" smtClean="0">
                <a:solidFill>
                  <a:srgbClr val="FFC000"/>
                </a:solidFill>
              </a:rPr>
              <a:t> de </a:t>
            </a:r>
            <a:r>
              <a:rPr lang="en-US" i="1" dirty="0" err="1" smtClean="0">
                <a:solidFill>
                  <a:srgbClr val="FFC000"/>
                </a:solidFill>
              </a:rPr>
              <a:t>Lengua</a:t>
            </a:r>
            <a:r>
              <a:rPr lang="en-US" i="1" dirty="0" smtClean="0">
                <a:solidFill>
                  <a:srgbClr val="FFC000"/>
                </a:solidFill>
              </a:rPr>
              <a:t> en </a:t>
            </a:r>
            <a:r>
              <a:rPr lang="en-US" i="1" dirty="0" smtClean="0">
                <a:solidFill>
                  <a:srgbClr val="FFC000"/>
                </a:solidFill>
              </a:rPr>
              <a:t>M</a:t>
            </a:r>
            <a:r>
              <a:rPr lang="en-US" i="1" dirty="0" smtClean="0">
                <a:solidFill>
                  <a:srgbClr val="FFC000"/>
                </a:solidFill>
              </a:rPr>
              <a:t>exico, </a:t>
            </a:r>
            <a:r>
              <a:rPr lang="en-US" i="1" dirty="0" err="1" smtClean="0">
                <a:solidFill>
                  <a:srgbClr val="FFC000"/>
                </a:solidFill>
              </a:rPr>
              <a:t>para</a:t>
            </a:r>
            <a:r>
              <a:rPr lang="en-US" i="1" dirty="0" smtClean="0">
                <a:solidFill>
                  <a:srgbClr val="FFC000"/>
                </a:solidFill>
              </a:rPr>
              <a:t> </a:t>
            </a:r>
            <a:r>
              <a:rPr lang="en-US" i="1" dirty="0" err="1" smtClean="0">
                <a:solidFill>
                  <a:srgbClr val="FFC000"/>
                </a:solidFill>
              </a:rPr>
              <a:t>liderar</a:t>
            </a:r>
            <a:r>
              <a:rPr lang="en-US" i="1" dirty="0" smtClean="0">
                <a:solidFill>
                  <a:srgbClr val="FFC000"/>
                </a:solidFill>
              </a:rPr>
              <a:t> el </a:t>
            </a:r>
            <a:r>
              <a:rPr lang="en-US" i="1" dirty="0" err="1" smtClean="0">
                <a:solidFill>
                  <a:srgbClr val="FFC000"/>
                </a:solidFill>
              </a:rPr>
              <a:t>proceso</a:t>
            </a:r>
            <a:r>
              <a:rPr lang="en-US" i="1" dirty="0" smtClean="0">
                <a:solidFill>
                  <a:srgbClr val="FFC000"/>
                </a:solidFill>
              </a:rPr>
              <a:t> de </a:t>
            </a:r>
            <a:r>
              <a:rPr lang="en-US" i="1" dirty="0" err="1" smtClean="0">
                <a:solidFill>
                  <a:srgbClr val="FFC000"/>
                </a:solidFill>
              </a:rPr>
              <a:t>revisión</a:t>
            </a:r>
            <a:r>
              <a:rPr lang="en-US" i="1" dirty="0" smtClean="0">
                <a:solidFill>
                  <a:srgbClr val="FFC000"/>
                </a:solidFill>
              </a:rPr>
              <a:t> de la </a:t>
            </a:r>
            <a:r>
              <a:rPr lang="en-US" i="1" dirty="0" err="1" smtClean="0">
                <a:solidFill>
                  <a:srgbClr val="FFC000"/>
                </a:solidFill>
              </a:rPr>
              <a:t>misma</a:t>
            </a:r>
            <a:r>
              <a:rPr lang="en-US" i="1" dirty="0" smtClean="0">
                <a:solidFill>
                  <a:srgbClr val="FFC000"/>
                </a:solidFill>
              </a:rPr>
              <a:t>.</a:t>
            </a:r>
            <a:endParaRPr lang="en-US" i="1" dirty="0" smtClean="0">
              <a:solidFill>
                <a:srgbClr val="FFC000"/>
              </a:solidFill>
            </a:endParaRPr>
          </a:p>
          <a:p>
            <a:pPr marL="880110" lvl="1" indent="-514350">
              <a:buClr>
                <a:srgbClr val="00B050"/>
              </a:buClr>
            </a:pPr>
            <a:r>
              <a:rPr lang="en-US" i="1" dirty="0" smtClean="0">
                <a:solidFill>
                  <a:srgbClr val="FF0000"/>
                </a:solidFill>
              </a:rPr>
              <a:t>La </a:t>
            </a:r>
            <a:r>
              <a:rPr lang="en-US" i="1" dirty="0" err="1" smtClean="0">
                <a:solidFill>
                  <a:srgbClr val="FF0000"/>
                </a:solidFill>
              </a:rPr>
              <a:t>revisión</a:t>
            </a:r>
            <a:r>
              <a:rPr lang="en-US" i="1" dirty="0" smtClean="0">
                <a:solidFill>
                  <a:srgbClr val="FF0000"/>
                </a:solidFill>
              </a:rPr>
              <a:t> de </a:t>
            </a:r>
            <a:r>
              <a:rPr lang="en-US" i="1" dirty="0" err="1" smtClean="0">
                <a:solidFill>
                  <a:srgbClr val="FF0000"/>
                </a:solidFill>
              </a:rPr>
              <a:t>esta</a:t>
            </a:r>
            <a:r>
              <a:rPr lang="en-US" i="1" dirty="0" smtClean="0">
                <a:solidFill>
                  <a:srgbClr val="FF0000"/>
                </a:solidFill>
              </a:rPr>
              <a:t> </a:t>
            </a:r>
            <a:r>
              <a:rPr lang="en-US" i="1" dirty="0" err="1" smtClean="0">
                <a:solidFill>
                  <a:srgbClr val="FF0000"/>
                </a:solidFill>
              </a:rPr>
              <a:t>política</a:t>
            </a:r>
            <a:r>
              <a:rPr lang="en-US" i="1" dirty="0" smtClean="0">
                <a:solidFill>
                  <a:srgbClr val="FF0000"/>
                </a:solidFill>
              </a:rPr>
              <a:t> </a:t>
            </a:r>
            <a:r>
              <a:rPr lang="en-US" i="1" dirty="0" err="1" smtClean="0">
                <a:solidFill>
                  <a:srgbClr val="FF0000"/>
                </a:solidFill>
              </a:rPr>
              <a:t>está</a:t>
            </a:r>
            <a:r>
              <a:rPr lang="en-US" i="1" dirty="0" smtClean="0">
                <a:solidFill>
                  <a:srgbClr val="FF0000"/>
                </a:solidFill>
              </a:rPr>
              <a:t> </a:t>
            </a:r>
            <a:r>
              <a:rPr lang="en-US" i="1" dirty="0" err="1" smtClean="0">
                <a:solidFill>
                  <a:srgbClr val="FF0000"/>
                </a:solidFill>
              </a:rPr>
              <a:t>pendiente</a:t>
            </a:r>
            <a:r>
              <a:rPr lang="en-US" i="1" dirty="0" smtClean="0">
                <a:solidFill>
                  <a:srgbClr val="FF0000"/>
                </a:solidFill>
              </a:rPr>
              <a:t>. </a:t>
            </a:r>
            <a:endParaRPr lang="en-US" i="1" dirty="0">
              <a:solidFill>
                <a:srgbClr val="FF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295400"/>
          </a:xfrm>
        </p:spPr>
        <p:txBody>
          <a:bodyPr/>
          <a:lstStyle/>
          <a:p>
            <a:pPr algn="r"/>
            <a:r>
              <a:rPr lang="es-CO" sz="3600" i="1" dirty="0" smtClean="0">
                <a:solidFill>
                  <a:srgbClr val="FFC000"/>
                </a:solidFill>
              </a:rPr>
              <a:t>La Organización</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5"/>
            </a:pPr>
            <a:r>
              <a:rPr lang="es-CO" dirty="0" smtClean="0">
                <a:solidFill>
                  <a:schemeClr val="tx2"/>
                </a:solidFill>
              </a:rPr>
              <a:t>En Preescolar, es indispensable que los alumnos comiencen a utilizar la biblioteca como una fuente de información para sus indagaciones, además de utilizarla como lugar de esparcimiento y donde se crea el hábito de la lectura por placer.</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752600"/>
            <a:ext cx="8001000" cy="4572000"/>
          </a:xfrm>
        </p:spPr>
        <p:txBody>
          <a:bodyPr>
            <a:normAutofit/>
          </a:bodyPr>
          <a:lstStyle/>
          <a:p>
            <a:pPr marL="514350" indent="-514350">
              <a:buNone/>
            </a:pPr>
            <a:r>
              <a:rPr lang="es-CO" dirty="0" smtClean="0">
                <a:solidFill>
                  <a:srgbClr val="FFC000"/>
                </a:solidFill>
              </a:rPr>
              <a:t>En Preescolar, es indispensable que los alumnos comiencen a utilizar la biblioteca como una </a:t>
            </a:r>
            <a:r>
              <a:rPr lang="es-CO" dirty="0" smtClean="0">
                <a:solidFill>
                  <a:srgbClr val="FFC000"/>
                </a:solidFill>
              </a:rPr>
              <a:t>fuente </a:t>
            </a:r>
            <a:r>
              <a:rPr lang="es-CO" dirty="0" smtClean="0">
                <a:solidFill>
                  <a:srgbClr val="FFC000"/>
                </a:solidFill>
              </a:rPr>
              <a:t>de información para sus indagaciones, además de utilizarla como lugar de esparcimiento y donde se crea el hábito de la lectura por placer</a:t>
            </a:r>
            <a:r>
              <a:rPr lang="es-CO" dirty="0" smtClean="0">
                <a:solidFill>
                  <a:srgbClr val="FFC000"/>
                </a:solidFill>
              </a:rPr>
              <a:t>.</a:t>
            </a:r>
          </a:p>
          <a:p>
            <a:pPr marL="880110" lvl="1" indent="-514350"/>
            <a:r>
              <a:rPr lang="es-CO" i="1" dirty="0" smtClean="0">
                <a:solidFill>
                  <a:schemeClr val="tx2"/>
                </a:solidFill>
              </a:rPr>
              <a:t>El Colegio destinó una partida adicional para adquirir libros de no-ficción.</a:t>
            </a:r>
          </a:p>
          <a:p>
            <a:pPr marL="880110" lvl="1" indent="-514350"/>
            <a:r>
              <a:rPr lang="es-CO" i="1" dirty="0" smtClean="0">
                <a:solidFill>
                  <a:schemeClr val="tx2"/>
                </a:solidFill>
              </a:rPr>
              <a:t>Los libros se ordenaron y llegaron finalizando el primer semestre de este año escolar.</a:t>
            </a:r>
          </a:p>
          <a:p>
            <a:pPr marL="880110" lvl="1" indent="-514350"/>
            <a:r>
              <a:rPr lang="es-CO" i="1" dirty="0" smtClean="0">
                <a:solidFill>
                  <a:schemeClr val="tx2"/>
                </a:solidFill>
              </a:rPr>
              <a:t>Se ha asignado una asistente del Sena para ayudar a </a:t>
            </a:r>
            <a:r>
              <a:rPr lang="es-CO" i="1" dirty="0" err="1" smtClean="0">
                <a:solidFill>
                  <a:schemeClr val="tx2"/>
                </a:solidFill>
              </a:rPr>
              <a:t>Janeth</a:t>
            </a:r>
            <a:r>
              <a:rPr lang="es-CO" i="1" dirty="0" smtClean="0">
                <a:solidFill>
                  <a:schemeClr val="tx2"/>
                </a:solidFill>
              </a:rPr>
              <a:t> Giraldo a estar lista para la Visita.</a:t>
            </a:r>
            <a:endParaRPr lang="en-US" i="1"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295400"/>
          </a:xfrm>
        </p:spPr>
        <p:txBody>
          <a:bodyPr/>
          <a:lstStyle/>
          <a:p>
            <a:pPr algn="r"/>
            <a:r>
              <a:rPr lang="es-CO" sz="3600" i="1" dirty="0" smtClean="0">
                <a:solidFill>
                  <a:srgbClr val="FFC000"/>
                </a:solidFill>
              </a:rPr>
              <a:t>La Organización</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6"/>
            </a:pPr>
            <a:r>
              <a:rPr lang="es-CO" dirty="0" smtClean="0">
                <a:solidFill>
                  <a:schemeClr val="tx2"/>
                </a:solidFill>
              </a:rPr>
              <a:t>Se deben dar a conocer a profundidad las políticas de Evaluación, Lengua y Necesidades Especiales a toda la comunidad del colegio.</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133600"/>
            <a:ext cx="8001000" cy="4191000"/>
          </a:xfrm>
        </p:spPr>
        <p:txBody>
          <a:bodyPr/>
          <a:lstStyle/>
          <a:p>
            <a:pPr marL="514350" indent="-514350">
              <a:buNone/>
            </a:pPr>
            <a:r>
              <a:rPr lang="es-CO" dirty="0" smtClean="0">
                <a:solidFill>
                  <a:srgbClr val="FFC000"/>
                </a:solidFill>
              </a:rPr>
              <a:t>Se deben dar a conocer a profundidad las políticas de Evaluación, Lengua y Necesidades Especiales a toda la comunidad del colegio</a:t>
            </a:r>
            <a:r>
              <a:rPr lang="es-CO" dirty="0" smtClean="0">
                <a:solidFill>
                  <a:srgbClr val="FFC000"/>
                </a:solidFill>
              </a:rPr>
              <a:t>.</a:t>
            </a:r>
          </a:p>
          <a:p>
            <a:pPr marL="880110" lvl="1" indent="-514350"/>
            <a:r>
              <a:rPr lang="es-CO" i="1" dirty="0" smtClean="0">
                <a:solidFill>
                  <a:schemeClr val="tx2"/>
                </a:solidFill>
              </a:rPr>
              <a:t>Como profesionales, debemos responsabilizarnos de conocer a fondo las políticas que están publicadas en el manual de Convivencia del Colegio.</a:t>
            </a:r>
            <a:endParaRPr lang="en-US" i="1"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1"/>
            <a:ext cx="6781800" cy="1066800"/>
          </a:xfrm>
        </p:spPr>
        <p:txBody>
          <a:bodyPr/>
          <a:lstStyle/>
          <a:p>
            <a:r>
              <a:rPr lang="es-CO" dirty="0" smtClean="0">
                <a:solidFill>
                  <a:srgbClr val="FFC000"/>
                </a:solidFill>
              </a:rPr>
              <a:t>C. EL CURRÍCULO</a:t>
            </a:r>
            <a:endParaRPr lang="en-US" dirty="0">
              <a:solidFill>
                <a:srgbClr val="FFC000"/>
              </a:solidFill>
            </a:endParaRPr>
          </a:p>
        </p:txBody>
      </p:sp>
      <p:sp>
        <p:nvSpPr>
          <p:cNvPr id="3" name="Content Placeholder 2"/>
          <p:cNvSpPr>
            <a:spLocks noGrp="1"/>
          </p:cNvSpPr>
          <p:nvPr>
            <p:ph sz="quarter" idx="1"/>
          </p:nvPr>
        </p:nvSpPr>
        <p:spPr>
          <a:xfrm>
            <a:off x="1066800" y="1371600"/>
            <a:ext cx="7086600" cy="4800600"/>
          </a:xfrm>
        </p:spPr>
        <p:txBody>
          <a:bodyPr/>
          <a:lstStyle/>
          <a:p>
            <a:pPr marL="514350" indent="-514350">
              <a:buFont typeface="+mj-lt"/>
              <a:buAutoNum type="arabicPeriod"/>
            </a:pPr>
            <a:r>
              <a:rPr lang="es-CO" dirty="0" smtClean="0">
                <a:solidFill>
                  <a:schemeClr val="tx2"/>
                </a:solidFill>
              </a:rPr>
              <a:t>Es necesario revisar el Programa de Indagación para asegurarse que:</a:t>
            </a:r>
          </a:p>
          <a:p>
            <a:pPr marL="914400" lvl="1" indent="-514350">
              <a:buFont typeface="+mj-lt"/>
              <a:buAutoNum type="alphaLcPeriod"/>
            </a:pPr>
            <a:r>
              <a:rPr lang="es-CO" dirty="0" smtClean="0">
                <a:solidFill>
                  <a:schemeClr val="tx2"/>
                </a:solidFill>
              </a:rPr>
              <a:t>Las ideas centrales aborden una conceptualización significativa.</a:t>
            </a:r>
          </a:p>
          <a:p>
            <a:pPr marL="914400" lvl="1" indent="-514350">
              <a:buFont typeface="+mj-lt"/>
              <a:buAutoNum type="alphaLcPeriod"/>
            </a:pPr>
            <a:r>
              <a:rPr lang="es-CO" dirty="0" smtClean="0">
                <a:solidFill>
                  <a:schemeClr val="tx2"/>
                </a:solidFill>
              </a:rPr>
              <a:t>Las líneas de indagación sean los vehículos más significativos para lograr la comprensión de la idea central.</a:t>
            </a:r>
          </a:p>
          <a:p>
            <a:pPr marL="914400" lvl="1" indent="-514350">
              <a:buFont typeface="+mj-lt"/>
              <a:buAutoNum type="alphaLcPeriod"/>
            </a:pPr>
            <a:r>
              <a:rPr lang="es-CO" dirty="0" smtClean="0">
                <a:solidFill>
                  <a:schemeClr val="tx2"/>
                </a:solidFill>
              </a:rPr>
              <a:t>Exista una articulación y coherencia vertical y horizontal que evite repeticiones y permita lograr el desarrollo de una variedad de conceptos.</a:t>
            </a:r>
            <a:endParaRPr lang="en-US" dirty="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linds(horizontal)">
                                      <p:cBhvr>
                                        <p:cTn id="16" dur="500"/>
                                        <p:tgtEl>
                                          <p:spTgt spid="3">
                                            <p:txEl>
                                              <p:pRg st="1" end="1"/>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linds(horizontal)">
                                      <p:cBhvr>
                                        <p:cTn id="19" dur="500"/>
                                        <p:tgtEl>
                                          <p:spTgt spid="3">
                                            <p:txEl>
                                              <p:pRg st="2" end="2"/>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371600"/>
            <a:ext cx="7772400" cy="4800600"/>
          </a:xfrm>
        </p:spPr>
        <p:txBody>
          <a:bodyPr/>
          <a:lstStyle/>
          <a:p>
            <a:pPr marL="514350" indent="-514350">
              <a:buNone/>
            </a:pPr>
            <a:r>
              <a:rPr lang="es-CO" dirty="0" smtClean="0">
                <a:solidFill>
                  <a:srgbClr val="00B050"/>
                </a:solidFill>
              </a:rPr>
              <a:t>Es necesario revisar el Programa de Indagación para asegurarse que:</a:t>
            </a:r>
          </a:p>
          <a:p>
            <a:pPr marL="914400" lvl="1" indent="-514350">
              <a:buClr>
                <a:srgbClr val="00B050"/>
              </a:buClr>
            </a:pPr>
            <a:r>
              <a:rPr lang="es-CO" dirty="0" smtClean="0">
                <a:solidFill>
                  <a:srgbClr val="00B050"/>
                </a:solidFill>
              </a:rPr>
              <a:t>Las ideas centrales aborden una conceptualización significativa.</a:t>
            </a:r>
          </a:p>
          <a:p>
            <a:pPr marL="914400" lvl="1" indent="-514350">
              <a:buClr>
                <a:srgbClr val="00B050"/>
              </a:buClr>
            </a:pPr>
            <a:r>
              <a:rPr lang="es-CO" dirty="0" smtClean="0">
                <a:solidFill>
                  <a:srgbClr val="00B050"/>
                </a:solidFill>
              </a:rPr>
              <a:t>Las líneas de indagación sean los vehículos más significativos para lograr la comprensión de la idea central.</a:t>
            </a:r>
          </a:p>
          <a:p>
            <a:pPr marL="914400" lvl="1" indent="-514350">
              <a:buClr>
                <a:srgbClr val="00B050"/>
              </a:buClr>
            </a:pPr>
            <a:r>
              <a:rPr lang="es-CO" dirty="0" smtClean="0">
                <a:solidFill>
                  <a:srgbClr val="00B050"/>
                </a:solidFill>
              </a:rPr>
              <a:t>Exista una articulación y coherencia vertical y horizontal que evite repeticiones y permita lograr el desarrollo de una variedad de conceptos.</a:t>
            </a:r>
            <a:endParaRPr lang="en-US" dirty="0">
              <a:solidFill>
                <a:srgbClr val="00B05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1527175"/>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2"/>
            </a:pPr>
            <a:r>
              <a:rPr lang="es-CO" dirty="0" smtClean="0">
                <a:solidFill>
                  <a:schemeClr val="tx2"/>
                </a:solidFill>
              </a:rPr>
              <a:t>Es indispensable la participación de todo el personal en el diseño de todos los documentos curriculares (Secuenciación de Contenidos y planificadores).</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133600"/>
            <a:ext cx="7848600" cy="4191000"/>
          </a:xfrm>
        </p:spPr>
        <p:txBody>
          <a:bodyPr/>
          <a:lstStyle/>
          <a:p>
            <a:pPr marL="514350" indent="-514350">
              <a:buNone/>
            </a:pPr>
            <a:r>
              <a:rPr lang="es-CO" dirty="0" smtClean="0">
                <a:solidFill>
                  <a:srgbClr val="00B050"/>
                </a:solidFill>
              </a:rPr>
              <a:t>Es indispensable la participación de todo el personal en el diseño de todos los documentos curriculares (Secuenciación de Contenidos y planificadores).</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3276600"/>
            <a:ext cx="6096000" cy="1362075"/>
          </a:xfrm>
        </p:spPr>
        <p:txBody>
          <a:bodyPr>
            <a:normAutofit fontScale="90000"/>
          </a:bodyPr>
          <a:lstStyle/>
          <a:p>
            <a:r>
              <a:rPr lang="es-CO" dirty="0" smtClean="0"/>
              <a:t>Recomendaciones de la </a:t>
            </a:r>
            <a:br>
              <a:rPr lang="es-CO" dirty="0" smtClean="0"/>
            </a:br>
            <a:r>
              <a:rPr lang="es-CO" dirty="0" smtClean="0"/>
              <a:t>Visita de Consulta</a:t>
            </a:r>
            <a:br>
              <a:rPr lang="es-CO" dirty="0" smtClean="0"/>
            </a:br>
            <a:r>
              <a:rPr lang="es-CO" dirty="0" smtClean="0"/>
              <a:t/>
            </a:r>
            <a:br>
              <a:rPr lang="es-CO" dirty="0" smtClean="0"/>
            </a:br>
            <a:endParaRPr lang="en-US" sz="1600" cap="none" dirty="0">
              <a:solidFill>
                <a:srgbClr val="FFFF00"/>
              </a:solidFill>
            </a:endParaRPr>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3"/>
            </a:pPr>
            <a:r>
              <a:rPr lang="es-CO" dirty="0" smtClean="0">
                <a:solidFill>
                  <a:schemeClr val="tx2"/>
                </a:solidFill>
              </a:rPr>
              <a:t>Se debe revisar la Secuenciación de Contenidos de todas las disciplinas para incorporar currículo escrito, enseñado y evaluado.</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133600"/>
            <a:ext cx="8001000" cy="4191000"/>
          </a:xfrm>
        </p:spPr>
        <p:txBody>
          <a:bodyPr/>
          <a:lstStyle/>
          <a:p>
            <a:pPr marL="514350" indent="-514350">
              <a:buNone/>
            </a:pPr>
            <a:r>
              <a:rPr lang="es-CO" dirty="0" smtClean="0">
                <a:solidFill>
                  <a:srgbClr val="00B050"/>
                </a:solidFill>
              </a:rPr>
              <a:t>Se debe revisar la Secuenciación de Contenidos de todas las disciplinas para incorporar currículo escrito, enseñado y evaluado.</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4"/>
            </a:pPr>
            <a:r>
              <a:rPr lang="es-CO" dirty="0" smtClean="0">
                <a:solidFill>
                  <a:schemeClr val="tx2"/>
                </a:solidFill>
              </a:rPr>
              <a:t>La disciplina de Religión debe elaborar su propia Secuenciación de Contenidos bajo los lineamientos del PEP con el fin de lograr que la impartición de esta disciplina esté de acuerdo con la filosofía del PEP y siguiendo la metodología de la indagación.</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676400"/>
            <a:ext cx="8001000" cy="4648200"/>
          </a:xfrm>
        </p:spPr>
        <p:txBody>
          <a:bodyPr/>
          <a:lstStyle/>
          <a:p>
            <a:pPr marL="514350" indent="-514350">
              <a:buNone/>
            </a:pPr>
            <a:r>
              <a:rPr lang="es-CO" dirty="0" smtClean="0">
                <a:solidFill>
                  <a:srgbClr val="FF0000"/>
                </a:solidFill>
              </a:rPr>
              <a:t>La disciplina de Religión debe elaborar su propia Secuenciación de Contenidos bajo los lineamientos del PEP con el fin de lograr que la impartición de esta disciplina esté de acuerdo con la filosofía del PEP y siguiendo la metodología de la indagación</a:t>
            </a:r>
            <a:r>
              <a:rPr lang="es-CO" dirty="0" smtClean="0">
                <a:solidFill>
                  <a:srgbClr val="FF0000"/>
                </a:solidFill>
              </a:rPr>
              <a:t>.</a:t>
            </a:r>
          </a:p>
          <a:p>
            <a:pPr marL="880110" lvl="1" indent="-514350"/>
            <a:r>
              <a:rPr lang="es-CO" i="1" dirty="0" smtClean="0">
                <a:solidFill>
                  <a:schemeClr val="tx2"/>
                </a:solidFill>
              </a:rPr>
              <a:t>Las profesoras de Religión han iniciado un trabajo  individual de un propuesta para el documento.</a:t>
            </a:r>
          </a:p>
          <a:p>
            <a:pPr marL="880110" lvl="1" indent="-514350"/>
            <a:r>
              <a:rPr lang="es-CO" i="1" dirty="0" smtClean="0">
                <a:solidFill>
                  <a:schemeClr val="tx2"/>
                </a:solidFill>
              </a:rPr>
              <a:t>Se reunirán para articular el Documento de Secuenciación.</a:t>
            </a:r>
          </a:p>
          <a:p>
            <a:pPr marL="880110" lvl="1" indent="-514350"/>
            <a:r>
              <a:rPr lang="es-CO" i="1" dirty="0" smtClean="0">
                <a:solidFill>
                  <a:schemeClr val="tx2"/>
                </a:solidFill>
              </a:rPr>
              <a:t>Las Jefes de Sección darán apoyo a este trabajo, a veces de manera presencial en reuniones, y otras por medio de la revisión del documento en progreso.</a:t>
            </a:r>
            <a:endParaRPr lang="en-US" i="1"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1527175"/>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5"/>
            </a:pPr>
            <a:r>
              <a:rPr lang="es-CO" dirty="0" smtClean="0">
                <a:solidFill>
                  <a:schemeClr val="tx2"/>
                </a:solidFill>
              </a:rPr>
              <a:t>Procurar equilibrio entre el trabajo disciplinario y el transdisciplinario. Es necesario tener en cuenta que es un requisito del PEP que, en el caso de las Ciencias Sociales y Naturales, toda la enseñanza debe tener lugar dentro del Programa de Indagación.</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133600"/>
            <a:ext cx="8001000" cy="4191000"/>
          </a:xfrm>
        </p:spPr>
        <p:txBody>
          <a:bodyPr/>
          <a:lstStyle/>
          <a:p>
            <a:pPr marL="514350" indent="-514350">
              <a:buNone/>
            </a:pPr>
            <a:r>
              <a:rPr lang="es-CO" dirty="0" smtClean="0">
                <a:solidFill>
                  <a:srgbClr val="00B050"/>
                </a:solidFill>
              </a:rPr>
              <a:t>Procurar equilibrio entre el trabajo disciplinario y el transdisciplinario. Es necesario tener en cuenta que es un requisito del PEP que, en el caso de las Ciencias Sociales y Naturales, toda la enseñanza debe tener lugar dentro del Programa de Indagación.</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153400" cy="1219201"/>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1752600"/>
            <a:ext cx="8001000" cy="4191000"/>
          </a:xfrm>
        </p:spPr>
        <p:txBody>
          <a:bodyPr/>
          <a:lstStyle/>
          <a:p>
            <a:pPr marL="514350" indent="-514350">
              <a:buFont typeface="+mj-lt"/>
              <a:buAutoNum type="arabicPeriod" startAt="6"/>
            </a:pPr>
            <a:r>
              <a:rPr lang="es-CO" dirty="0" smtClean="0">
                <a:solidFill>
                  <a:schemeClr val="tx2"/>
                </a:solidFill>
              </a:rPr>
              <a:t>Diseñar y documentar para las etapas 3 y 4 estrategias de aprendizaje con objetivos claros que permitan una indagación clara y definida para los alumnos. Es importante que se registren todas la estrategias de indagación que se están implementando para tener en el planificador la realidad de lo que sucede en las aulas.</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752600"/>
            <a:ext cx="8001000" cy="4191000"/>
          </a:xfrm>
        </p:spPr>
        <p:txBody>
          <a:bodyPr/>
          <a:lstStyle/>
          <a:p>
            <a:pPr marL="514350" indent="-514350">
              <a:buNone/>
            </a:pPr>
            <a:r>
              <a:rPr lang="es-CO" dirty="0" smtClean="0">
                <a:solidFill>
                  <a:srgbClr val="00B050"/>
                </a:solidFill>
              </a:rPr>
              <a:t>Diseñar y documentar para las etapas 3 y 4 estrategias de aprendizaje con objetivos claros que permitan una indagación clara y definida para los alumnos. Es importante que se registren todas la estrategias de indagación que se están implementando para tener en el planificador la realidad de lo que sucede en las aulas.</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057400"/>
            <a:ext cx="8001000" cy="4191000"/>
          </a:xfrm>
        </p:spPr>
        <p:txBody>
          <a:bodyPr/>
          <a:lstStyle/>
          <a:p>
            <a:pPr marL="514350" indent="-514350">
              <a:buFont typeface="+mj-lt"/>
              <a:buAutoNum type="arabicPeriod" startAt="7"/>
            </a:pPr>
            <a:r>
              <a:rPr lang="es-CO" dirty="0" smtClean="0">
                <a:solidFill>
                  <a:schemeClr val="tx2"/>
                </a:solidFill>
              </a:rPr>
              <a:t>Dado que a breve plazo se solicitará que también los maestros especialistas utilicen el planificador del PEP como herramienta de planificación, sería conveniente que comiencen a documentar sus planificaciones para que, además, no se pierdan valiosos ejemplos de indagación.</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295400"/>
            <a:ext cx="8001000" cy="4953000"/>
          </a:xfrm>
        </p:spPr>
        <p:txBody>
          <a:bodyPr/>
          <a:lstStyle/>
          <a:p>
            <a:pPr marL="514350" indent="-514350">
              <a:buNone/>
            </a:pPr>
            <a:r>
              <a:rPr lang="es-CO" dirty="0" smtClean="0">
                <a:solidFill>
                  <a:srgbClr val="FFC000"/>
                </a:solidFill>
              </a:rPr>
              <a:t>Dado que a breve plazo se solicitará que también los maestros especialistas utilicen el planificador del PEP como herramienta de planificación, sería conveniente que comiencen a documentar sus planificaciones para que, además, no se pierdan valiosos ejemplos de indagación</a:t>
            </a:r>
            <a:r>
              <a:rPr lang="es-CO" dirty="0" smtClean="0">
                <a:solidFill>
                  <a:srgbClr val="FFC000"/>
                </a:solidFill>
              </a:rPr>
              <a:t>.</a:t>
            </a:r>
          </a:p>
          <a:p>
            <a:pPr marL="880110" lvl="1" indent="-514350"/>
            <a:r>
              <a:rPr lang="es-CO" i="1" dirty="0" smtClean="0">
                <a:solidFill>
                  <a:schemeClr val="tx2"/>
                </a:solidFill>
              </a:rPr>
              <a:t>El asunto de ‘la buena práctica’ vs. ‘la política’.</a:t>
            </a:r>
          </a:p>
          <a:p>
            <a:pPr marL="880110" lvl="1" indent="-514350"/>
            <a:r>
              <a:rPr lang="es-CO" i="1" dirty="0" smtClean="0">
                <a:solidFill>
                  <a:schemeClr val="tx2"/>
                </a:solidFill>
              </a:rPr>
              <a:t>No se exigirá, pero sí se alentará a los especialistas a asumir este reto.</a:t>
            </a:r>
          </a:p>
          <a:p>
            <a:pPr marL="880110" lvl="1" indent="-514350"/>
            <a:r>
              <a:rPr lang="es-CO" i="1" dirty="0" smtClean="0">
                <a:solidFill>
                  <a:schemeClr val="tx2"/>
                </a:solidFill>
              </a:rPr>
              <a:t>La Coordinadora dará apoyo a quienes así lo deseen por medio de la revisión conjunta en reuniones con los maestros interesados, respetando la metodología PEP.</a:t>
            </a:r>
            <a:endParaRPr lang="en-US" i="1" dirty="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solidFill>
                  <a:srgbClr val="FFC000"/>
                </a:solidFill>
              </a:rPr>
              <a:t>A. LA FILOSOFÍA</a:t>
            </a:r>
            <a:endParaRPr lang="en-US" dirty="0">
              <a:solidFill>
                <a:srgbClr val="FFC000"/>
              </a:solidFill>
            </a:endParaRPr>
          </a:p>
        </p:txBody>
      </p:sp>
      <p:sp>
        <p:nvSpPr>
          <p:cNvPr id="3" name="Content Placeholder 2"/>
          <p:cNvSpPr>
            <a:spLocks noGrp="1"/>
          </p:cNvSpPr>
          <p:nvPr>
            <p:ph sz="quarter" idx="1"/>
          </p:nvPr>
        </p:nvSpPr>
        <p:spPr>
          <a:xfrm>
            <a:off x="1066800" y="1600200"/>
            <a:ext cx="6858000" cy="4873752"/>
          </a:xfrm>
        </p:spPr>
        <p:txBody>
          <a:bodyPr/>
          <a:lstStyle/>
          <a:p>
            <a:r>
              <a:rPr lang="es-CO" dirty="0" smtClean="0">
                <a:solidFill>
                  <a:schemeClr val="tx2"/>
                </a:solidFill>
              </a:rPr>
              <a:t>Ninguna</a:t>
            </a:r>
            <a:r>
              <a:rPr lang="es-CO" dirty="0" smtClean="0"/>
              <a:t> </a:t>
            </a:r>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1527175"/>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057400"/>
            <a:ext cx="8001000" cy="4191000"/>
          </a:xfrm>
        </p:spPr>
        <p:txBody>
          <a:bodyPr/>
          <a:lstStyle/>
          <a:p>
            <a:pPr marL="514350" indent="-514350">
              <a:buFont typeface="+mj-lt"/>
              <a:buAutoNum type="arabicPeriod" startAt="8"/>
            </a:pPr>
            <a:r>
              <a:rPr lang="es-CO" dirty="0" smtClean="0">
                <a:solidFill>
                  <a:schemeClr val="tx2"/>
                </a:solidFill>
              </a:rPr>
              <a:t>Es indispensable que se trabaje a profundidad la indagación por todos los docentes, haciendo énfasis en los conceptos. Esto podría lograrse a través de la lectura y posterior discusión de las ideas expuestas en los libros de Erickson, </a:t>
            </a:r>
            <a:r>
              <a:rPr lang="es-CO" dirty="0" err="1" smtClean="0">
                <a:solidFill>
                  <a:schemeClr val="tx2"/>
                </a:solidFill>
              </a:rPr>
              <a:t>Lindfors</a:t>
            </a:r>
            <a:r>
              <a:rPr lang="es-CO" dirty="0" smtClean="0">
                <a:solidFill>
                  <a:schemeClr val="tx2"/>
                </a:solidFill>
              </a:rPr>
              <a:t> y </a:t>
            </a:r>
            <a:r>
              <a:rPr lang="es-CO" dirty="0" err="1" smtClean="0">
                <a:solidFill>
                  <a:schemeClr val="tx2"/>
                </a:solidFill>
              </a:rPr>
              <a:t>Wiggins</a:t>
            </a:r>
            <a:r>
              <a:rPr lang="es-CO" dirty="0" smtClean="0">
                <a:solidFill>
                  <a:schemeClr val="tx2"/>
                </a:solidFill>
              </a:rPr>
              <a:t> acerca de cómo podrían adaptarse estas ideas a la práctica de clase y a través de las unidades de indagación.</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990600"/>
            <a:ext cx="8001000" cy="4800600"/>
          </a:xfrm>
        </p:spPr>
        <p:txBody>
          <a:bodyPr>
            <a:normAutofit/>
          </a:bodyPr>
          <a:lstStyle/>
          <a:p>
            <a:pPr marL="514350" indent="-514350">
              <a:buNone/>
            </a:pPr>
            <a:r>
              <a:rPr lang="es-CO" dirty="0" smtClean="0">
                <a:solidFill>
                  <a:srgbClr val="FFC000"/>
                </a:solidFill>
              </a:rPr>
              <a:t>Es indispensable que se trabaje a profundidad la indagación por todos los docentes, haciendo énfasis en los conceptos. Esto podría lograrse a través de la lectura y posterior discusión de las ideas expuestas en los libros de Erickson, </a:t>
            </a:r>
            <a:r>
              <a:rPr lang="es-CO" dirty="0" err="1" smtClean="0">
                <a:solidFill>
                  <a:srgbClr val="FFC000"/>
                </a:solidFill>
              </a:rPr>
              <a:t>Lindfors</a:t>
            </a:r>
            <a:r>
              <a:rPr lang="es-CO" dirty="0" smtClean="0">
                <a:solidFill>
                  <a:srgbClr val="FFC000"/>
                </a:solidFill>
              </a:rPr>
              <a:t> y </a:t>
            </a:r>
            <a:r>
              <a:rPr lang="es-CO" dirty="0" err="1" smtClean="0">
                <a:solidFill>
                  <a:srgbClr val="FFC000"/>
                </a:solidFill>
              </a:rPr>
              <a:t>Wiggins</a:t>
            </a:r>
            <a:r>
              <a:rPr lang="es-CO" dirty="0" smtClean="0">
                <a:solidFill>
                  <a:srgbClr val="FFC000"/>
                </a:solidFill>
              </a:rPr>
              <a:t> acerca de cómo podrían adaptarse estas ideas a la práctica de clase y a través de las unidades de indagación.</a:t>
            </a:r>
          </a:p>
          <a:p>
            <a:pPr marL="880110" lvl="1" indent="-514350"/>
            <a:r>
              <a:rPr lang="es-CO" i="1" dirty="0" smtClean="0">
                <a:solidFill>
                  <a:schemeClr val="tx2"/>
                </a:solidFill>
              </a:rPr>
              <a:t>Se multiplicó el T</a:t>
            </a:r>
            <a:r>
              <a:rPr lang="es-CO" i="1" dirty="0" smtClean="0">
                <a:solidFill>
                  <a:schemeClr val="tx2"/>
                </a:solidFill>
              </a:rPr>
              <a:t>aller </a:t>
            </a:r>
            <a:r>
              <a:rPr lang="es-CO" i="1" dirty="0" smtClean="0">
                <a:solidFill>
                  <a:schemeClr val="tx2"/>
                </a:solidFill>
              </a:rPr>
              <a:t>Regional “Reading and </a:t>
            </a:r>
            <a:r>
              <a:rPr lang="es-CO" i="1" dirty="0" err="1" smtClean="0">
                <a:solidFill>
                  <a:schemeClr val="tx2"/>
                </a:solidFill>
              </a:rPr>
              <a:t>Writing</a:t>
            </a:r>
            <a:r>
              <a:rPr lang="es-CO" i="1" dirty="0" smtClean="0">
                <a:solidFill>
                  <a:schemeClr val="tx2"/>
                </a:solidFill>
              </a:rPr>
              <a:t> </a:t>
            </a:r>
            <a:r>
              <a:rPr lang="es-CO" i="1" dirty="0" err="1" smtClean="0">
                <a:solidFill>
                  <a:schemeClr val="tx2"/>
                </a:solidFill>
              </a:rPr>
              <a:t>Through</a:t>
            </a:r>
            <a:r>
              <a:rPr lang="es-CO" i="1" dirty="0" smtClean="0">
                <a:solidFill>
                  <a:schemeClr val="tx2"/>
                </a:solidFill>
              </a:rPr>
              <a:t> </a:t>
            </a:r>
            <a:r>
              <a:rPr lang="es-CO" i="1" dirty="0" err="1" smtClean="0">
                <a:solidFill>
                  <a:schemeClr val="tx2"/>
                </a:solidFill>
              </a:rPr>
              <a:t>Inquiry</a:t>
            </a:r>
            <a:r>
              <a:rPr lang="es-CO" i="1" dirty="0" smtClean="0">
                <a:solidFill>
                  <a:schemeClr val="tx2"/>
                </a:solidFill>
              </a:rPr>
              <a:t>” el cual incluyó</a:t>
            </a:r>
            <a:endParaRPr lang="es-CO" i="1" dirty="0" smtClean="0">
              <a:solidFill>
                <a:schemeClr val="tx2"/>
              </a:solidFill>
            </a:endParaRPr>
          </a:p>
          <a:p>
            <a:pPr marL="1154430" lvl="2" indent="-514350"/>
            <a:r>
              <a:rPr lang="es-CO" i="1" dirty="0" err="1" smtClean="0">
                <a:solidFill>
                  <a:schemeClr val="tx2"/>
                </a:solidFill>
              </a:rPr>
              <a:t>Backwards</a:t>
            </a:r>
            <a:r>
              <a:rPr lang="es-CO" i="1" dirty="0" smtClean="0">
                <a:solidFill>
                  <a:schemeClr val="tx2"/>
                </a:solidFill>
              </a:rPr>
              <a:t> </a:t>
            </a:r>
            <a:r>
              <a:rPr lang="es-CO" i="1" dirty="0" err="1" smtClean="0">
                <a:solidFill>
                  <a:schemeClr val="tx2"/>
                </a:solidFill>
              </a:rPr>
              <a:t>Design</a:t>
            </a:r>
            <a:endParaRPr lang="es-CO" i="1" dirty="0" smtClean="0">
              <a:solidFill>
                <a:schemeClr val="tx2"/>
              </a:solidFill>
            </a:endParaRPr>
          </a:p>
          <a:p>
            <a:pPr marL="1154430" lvl="2" indent="-514350"/>
            <a:r>
              <a:rPr lang="es-CO" i="1" dirty="0" err="1" smtClean="0">
                <a:solidFill>
                  <a:schemeClr val="tx2"/>
                </a:solidFill>
              </a:rPr>
              <a:t>Six</a:t>
            </a:r>
            <a:r>
              <a:rPr lang="es-CO" i="1" dirty="0" smtClean="0">
                <a:solidFill>
                  <a:schemeClr val="tx2"/>
                </a:solidFill>
              </a:rPr>
              <a:t> </a:t>
            </a:r>
            <a:r>
              <a:rPr lang="es-CO" i="1" dirty="0" err="1" smtClean="0">
                <a:solidFill>
                  <a:schemeClr val="tx2"/>
                </a:solidFill>
              </a:rPr>
              <a:t>Facets</a:t>
            </a:r>
            <a:r>
              <a:rPr lang="es-CO" i="1" dirty="0" smtClean="0">
                <a:solidFill>
                  <a:schemeClr val="tx2"/>
                </a:solidFill>
              </a:rPr>
              <a:t> of </a:t>
            </a:r>
            <a:r>
              <a:rPr lang="es-CO" i="1" dirty="0" err="1" smtClean="0">
                <a:solidFill>
                  <a:schemeClr val="tx2"/>
                </a:solidFill>
              </a:rPr>
              <a:t>Understanding</a:t>
            </a:r>
            <a:endParaRPr lang="es-CO" i="1" dirty="0" smtClean="0">
              <a:solidFill>
                <a:schemeClr val="tx2"/>
              </a:solidFill>
            </a:endParaRPr>
          </a:p>
          <a:p>
            <a:pPr marL="880110" lvl="1" indent="-514350"/>
            <a:r>
              <a:rPr lang="es-CO" i="1" dirty="0" smtClean="0">
                <a:solidFill>
                  <a:schemeClr val="tx2"/>
                </a:solidFill>
              </a:rPr>
              <a:t>Se continuará con el </a:t>
            </a:r>
            <a:r>
              <a:rPr lang="es-CO" i="1" u="sng" dirty="0" smtClean="0">
                <a:solidFill>
                  <a:schemeClr val="tx2"/>
                </a:solidFill>
              </a:rPr>
              <a:t>desarrollo profesional</a:t>
            </a:r>
            <a:r>
              <a:rPr lang="es-CO" i="1" dirty="0" smtClean="0">
                <a:solidFill>
                  <a:schemeClr val="tx2"/>
                </a:solidFill>
              </a:rPr>
              <a:t>, en la medida de lo posible</a:t>
            </a:r>
            <a:endParaRPr lang="en-US" i="1"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1430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1828800"/>
            <a:ext cx="8001000" cy="4191000"/>
          </a:xfrm>
        </p:spPr>
        <p:txBody>
          <a:bodyPr/>
          <a:lstStyle/>
          <a:p>
            <a:pPr marL="514350" indent="-514350">
              <a:buFont typeface="+mj-lt"/>
              <a:buAutoNum type="arabicPeriod" startAt="9"/>
            </a:pPr>
            <a:r>
              <a:rPr lang="es-CO" dirty="0" smtClean="0">
                <a:solidFill>
                  <a:schemeClr val="tx2"/>
                </a:solidFill>
              </a:rPr>
              <a:t>De la misma manera podría profundizarse aún más el trabajo que se está realizando en el diseño de estrategias de aprendizaje diferenciadas a través de la lectura de artículos de Carol Ann </a:t>
            </a:r>
            <a:r>
              <a:rPr lang="es-CO" dirty="0" err="1" smtClean="0">
                <a:solidFill>
                  <a:schemeClr val="tx2"/>
                </a:solidFill>
              </a:rPr>
              <a:t>Tomlinson</a:t>
            </a:r>
            <a:r>
              <a:rPr lang="es-CO" dirty="0" smtClean="0">
                <a:solidFill>
                  <a:schemeClr val="tx2"/>
                </a:solidFill>
              </a:rPr>
              <a:t> o de la discusión de algunas referencias prácticas que ella hace en sus videos.</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295400"/>
            <a:ext cx="8001000" cy="4724400"/>
          </a:xfrm>
        </p:spPr>
        <p:txBody>
          <a:bodyPr/>
          <a:lstStyle/>
          <a:p>
            <a:pPr marL="514350" indent="-514350">
              <a:buNone/>
            </a:pPr>
            <a:r>
              <a:rPr lang="es-CO" dirty="0" smtClean="0">
                <a:solidFill>
                  <a:srgbClr val="FFC000"/>
                </a:solidFill>
              </a:rPr>
              <a:t>De la misma manera podría profundizarse aún más el trabajo que se está realizando en el diseño de estrategias de aprendizaje diferenciadas a través de la lectura de artículos de Carol Ann </a:t>
            </a:r>
            <a:r>
              <a:rPr lang="es-CO" dirty="0" err="1" smtClean="0">
                <a:solidFill>
                  <a:srgbClr val="FFC000"/>
                </a:solidFill>
              </a:rPr>
              <a:t>Tomlinson</a:t>
            </a:r>
            <a:r>
              <a:rPr lang="es-CO" dirty="0" smtClean="0">
                <a:solidFill>
                  <a:srgbClr val="FFC000"/>
                </a:solidFill>
              </a:rPr>
              <a:t> o de la discusión de algunas referencias prácticas que ella hace en sus videos.</a:t>
            </a:r>
          </a:p>
          <a:p>
            <a:pPr marL="880110" lvl="1" indent="-514350"/>
            <a:r>
              <a:rPr lang="es-CO" i="1" dirty="0" smtClean="0">
                <a:solidFill>
                  <a:schemeClr val="tx2"/>
                </a:solidFill>
              </a:rPr>
              <a:t>Conferencia </a:t>
            </a:r>
            <a:r>
              <a:rPr lang="es-CO" i="1" dirty="0" smtClean="0">
                <a:solidFill>
                  <a:schemeClr val="tx2"/>
                </a:solidFill>
              </a:rPr>
              <a:t>sobre Instrucción Diferencial</a:t>
            </a:r>
          </a:p>
          <a:p>
            <a:pPr marL="880110" lvl="1" indent="-514350"/>
            <a:r>
              <a:rPr lang="es-CO" i="1" dirty="0" smtClean="0">
                <a:solidFill>
                  <a:schemeClr val="tx2"/>
                </a:solidFill>
              </a:rPr>
              <a:t>Talleres con todo el personal PEP</a:t>
            </a:r>
          </a:p>
          <a:p>
            <a:pPr marL="880110" lvl="1" indent="-514350"/>
            <a:r>
              <a:rPr lang="en-US" i="1" dirty="0" err="1" smtClean="0">
                <a:solidFill>
                  <a:schemeClr val="tx2"/>
                </a:solidFill>
              </a:rPr>
              <a:t>Talleres</a:t>
            </a:r>
            <a:r>
              <a:rPr lang="en-US" i="1" dirty="0" smtClean="0">
                <a:solidFill>
                  <a:schemeClr val="tx2"/>
                </a:solidFill>
              </a:rPr>
              <a:t> en </a:t>
            </a:r>
            <a:r>
              <a:rPr lang="en-US" i="1" dirty="0" err="1" smtClean="0">
                <a:solidFill>
                  <a:schemeClr val="tx2"/>
                </a:solidFill>
              </a:rPr>
              <a:t>cada</a:t>
            </a:r>
            <a:r>
              <a:rPr lang="en-US" i="1" dirty="0" smtClean="0">
                <a:solidFill>
                  <a:schemeClr val="tx2"/>
                </a:solidFill>
              </a:rPr>
              <a:t> </a:t>
            </a:r>
            <a:r>
              <a:rPr lang="en-US" i="1" dirty="0" err="1" smtClean="0">
                <a:solidFill>
                  <a:schemeClr val="tx2"/>
                </a:solidFill>
              </a:rPr>
              <a:t>sección</a:t>
            </a:r>
            <a:endParaRPr lang="en-US" i="1" dirty="0" smtClean="0">
              <a:solidFill>
                <a:schemeClr val="tx2"/>
              </a:solidFill>
            </a:endParaRPr>
          </a:p>
          <a:p>
            <a:pPr marL="880110" lvl="1" indent="-514350"/>
            <a:r>
              <a:rPr lang="es-CO" i="1" dirty="0" smtClean="0">
                <a:solidFill>
                  <a:schemeClr val="tx2"/>
                </a:solidFill>
              </a:rPr>
              <a:t>Material en la página web del </a:t>
            </a:r>
            <a:r>
              <a:rPr lang="es-CO" i="1" dirty="0" smtClean="0">
                <a:solidFill>
                  <a:schemeClr val="tx2"/>
                </a:solidFill>
              </a:rPr>
              <a:t>Colegio—los animamos una vez más a apropiarse de este material! </a:t>
            </a:r>
            <a:r>
              <a:rPr lang="es-CO" dirty="0" smtClean="0">
                <a:solidFill>
                  <a:schemeClr val="tx2"/>
                </a:solidFill>
                <a:sym typeface="Wingdings" pitchFamily="2" charset="2"/>
              </a:rPr>
              <a:t></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057400"/>
            <a:ext cx="8001000" cy="3962400"/>
          </a:xfrm>
        </p:spPr>
        <p:txBody>
          <a:bodyPr/>
          <a:lstStyle/>
          <a:p>
            <a:pPr marL="514350" indent="-514350">
              <a:buFont typeface="+mj-lt"/>
              <a:buAutoNum type="arabicPeriod" startAt="10"/>
            </a:pPr>
            <a:r>
              <a:rPr lang="es-CO" dirty="0" smtClean="0">
                <a:solidFill>
                  <a:schemeClr val="tx2"/>
                </a:solidFill>
              </a:rPr>
              <a:t>Las carteleras deben incorporar el trabajo de los estudiantes y deben ser un medio interactivo, no sólo informativo. Deben encontrarse a la altura adecuada para los alumnos.</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057400"/>
            <a:ext cx="8001000" cy="3962400"/>
          </a:xfrm>
        </p:spPr>
        <p:txBody>
          <a:bodyPr/>
          <a:lstStyle/>
          <a:p>
            <a:pPr marL="514350" indent="-514350">
              <a:buNone/>
            </a:pPr>
            <a:r>
              <a:rPr lang="es-CO" dirty="0" smtClean="0">
                <a:solidFill>
                  <a:srgbClr val="00B050"/>
                </a:solidFill>
              </a:rPr>
              <a:t>Las carteleras deben incorporar el trabajo de los estudiantes y deben ser un medio interactivo, no sólo informativo. Deben encontrarse a la altura adecuada para los alumnos.</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057400"/>
            <a:ext cx="8001000" cy="3962400"/>
          </a:xfrm>
        </p:spPr>
        <p:txBody>
          <a:bodyPr/>
          <a:lstStyle/>
          <a:p>
            <a:pPr marL="514350" indent="-514350">
              <a:buFont typeface="+mj-lt"/>
              <a:buAutoNum type="arabicPeriod" startAt="11"/>
            </a:pPr>
            <a:r>
              <a:rPr lang="es-CO" dirty="0" smtClean="0">
                <a:solidFill>
                  <a:schemeClr val="tx2"/>
                </a:solidFill>
              </a:rPr>
              <a:t>Los recursos de indagación deberán encontrarse en espacios accesibles para los alumnos.</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057400"/>
            <a:ext cx="8001000" cy="3962400"/>
          </a:xfrm>
        </p:spPr>
        <p:txBody>
          <a:bodyPr/>
          <a:lstStyle/>
          <a:p>
            <a:pPr marL="514350" indent="-514350">
              <a:buNone/>
            </a:pPr>
            <a:r>
              <a:rPr lang="es-CO" dirty="0" smtClean="0">
                <a:solidFill>
                  <a:srgbClr val="00B050"/>
                </a:solidFill>
              </a:rPr>
              <a:t>Los recursos de indagación deberán encontrarse en espacios accesibles para los alumnos.</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057400"/>
            <a:ext cx="8001000" cy="3962400"/>
          </a:xfrm>
        </p:spPr>
        <p:txBody>
          <a:bodyPr/>
          <a:lstStyle/>
          <a:p>
            <a:pPr marL="514350" indent="-514350">
              <a:buFont typeface="+mj-lt"/>
              <a:buAutoNum type="arabicPeriod" startAt="12"/>
            </a:pPr>
            <a:r>
              <a:rPr lang="es-CO" dirty="0" smtClean="0">
                <a:solidFill>
                  <a:schemeClr val="tx2"/>
                </a:solidFill>
              </a:rPr>
              <a:t>Es importante que se documenten las estrategias de desarrollo del Perfil de la Comunidad IB del Departamento de Psicología con los alumnos.</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057400"/>
            <a:ext cx="7848600" cy="3962400"/>
          </a:xfrm>
        </p:spPr>
        <p:txBody>
          <a:bodyPr/>
          <a:lstStyle/>
          <a:p>
            <a:pPr marL="514350" indent="-514350">
              <a:buNone/>
            </a:pPr>
            <a:r>
              <a:rPr lang="es-CO" dirty="0" smtClean="0">
                <a:solidFill>
                  <a:srgbClr val="FFC000"/>
                </a:solidFill>
              </a:rPr>
              <a:t>Es importante que se documenten las estrategias de desarrollo del Perfil de la Comunidad IB del Departamento de Psicología con los alumnos</a:t>
            </a:r>
            <a:r>
              <a:rPr lang="es-CO" dirty="0" smtClean="0">
                <a:solidFill>
                  <a:srgbClr val="FFC000"/>
                </a:solidFill>
              </a:rPr>
              <a:t>.</a:t>
            </a:r>
            <a:endParaRPr lang="es-CO" dirty="0" smtClean="0">
              <a:solidFill>
                <a:srgbClr val="FFC000"/>
              </a:solidFill>
            </a:endParaRPr>
          </a:p>
          <a:p>
            <a:pPr marL="880110" lvl="1" indent="-514350">
              <a:buClr>
                <a:srgbClr val="00B050"/>
              </a:buClr>
            </a:pPr>
            <a:r>
              <a:rPr lang="es-CO" i="1" dirty="0" err="1" smtClean="0">
                <a:solidFill>
                  <a:srgbClr val="00B050"/>
                </a:solidFill>
              </a:rPr>
              <a:t>Maria</a:t>
            </a:r>
            <a:r>
              <a:rPr lang="es-CO" i="1" dirty="0" smtClean="0">
                <a:solidFill>
                  <a:srgbClr val="00B050"/>
                </a:solidFill>
              </a:rPr>
              <a:t> del Pilar registra sus planeaciones del Taller de Efectividad con todos los </a:t>
            </a:r>
            <a:r>
              <a:rPr lang="es-CO" i="1" dirty="0" smtClean="0">
                <a:solidFill>
                  <a:srgbClr val="00B050"/>
                </a:solidFill>
              </a:rPr>
              <a:t>grados de Preprimaria.</a:t>
            </a:r>
            <a:endParaRPr lang="es-CO" i="1" dirty="0" smtClean="0">
              <a:solidFill>
                <a:srgbClr val="00B050"/>
              </a:solidFill>
            </a:endParaRPr>
          </a:p>
          <a:p>
            <a:pPr marL="880110" lvl="1" indent="-514350">
              <a:buClr>
                <a:srgbClr val="FF0000"/>
              </a:buClr>
            </a:pPr>
            <a:r>
              <a:rPr lang="es-CO" i="1" dirty="0" smtClean="0">
                <a:solidFill>
                  <a:srgbClr val="FF0000"/>
                </a:solidFill>
              </a:rPr>
              <a:t>En la Primaria se está elaborando el documento que da cuenta del trabajo que se lleva a cabo </a:t>
            </a:r>
            <a:r>
              <a:rPr lang="es-CO" i="1" dirty="0" smtClean="0">
                <a:solidFill>
                  <a:srgbClr val="FF0000"/>
                </a:solidFill>
              </a:rPr>
              <a:t>tanto con </a:t>
            </a:r>
            <a:r>
              <a:rPr lang="es-CO" i="1" dirty="0" smtClean="0">
                <a:solidFill>
                  <a:srgbClr val="FF0000"/>
                </a:solidFill>
              </a:rPr>
              <a:t>estudiantes, </a:t>
            </a:r>
            <a:r>
              <a:rPr lang="es-CO" i="1" dirty="0" smtClean="0">
                <a:solidFill>
                  <a:srgbClr val="FF0000"/>
                </a:solidFill>
              </a:rPr>
              <a:t>como con profesores </a:t>
            </a:r>
            <a:r>
              <a:rPr lang="es-CO" i="1" dirty="0" smtClean="0">
                <a:solidFill>
                  <a:srgbClr val="FF0000"/>
                </a:solidFill>
              </a:rPr>
              <a:t>y padres de familia.</a:t>
            </a:r>
            <a:endParaRPr lang="en-US" i="1" dirty="0">
              <a:solidFill>
                <a:srgbClr val="FF000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6781800" cy="1527175"/>
          </a:xfrm>
        </p:spPr>
        <p:txBody>
          <a:bodyPr/>
          <a:lstStyle/>
          <a:p>
            <a:r>
              <a:rPr lang="es-CO" dirty="0" smtClean="0">
                <a:solidFill>
                  <a:srgbClr val="FFC000"/>
                </a:solidFill>
              </a:rPr>
              <a:t>B. LA ORGANIZACIÓN</a:t>
            </a:r>
            <a:endParaRPr lang="en-US" dirty="0">
              <a:solidFill>
                <a:srgbClr val="FFC000"/>
              </a:solidFill>
            </a:endParaRPr>
          </a:p>
        </p:txBody>
      </p:sp>
      <p:sp>
        <p:nvSpPr>
          <p:cNvPr id="3" name="Content Placeholder 2"/>
          <p:cNvSpPr>
            <a:spLocks noGrp="1"/>
          </p:cNvSpPr>
          <p:nvPr>
            <p:ph sz="quarter" idx="1"/>
          </p:nvPr>
        </p:nvSpPr>
        <p:spPr>
          <a:xfrm>
            <a:off x="1219200" y="2133600"/>
            <a:ext cx="7391400" cy="4191000"/>
          </a:xfrm>
        </p:spPr>
        <p:txBody>
          <a:bodyPr/>
          <a:lstStyle/>
          <a:p>
            <a:pPr marL="514350" indent="-514350">
              <a:buFont typeface="+mj-lt"/>
              <a:buAutoNum type="arabicPeriod"/>
            </a:pPr>
            <a:r>
              <a:rPr lang="es-CO" dirty="0" smtClean="0">
                <a:solidFill>
                  <a:schemeClr val="tx2"/>
                </a:solidFill>
              </a:rPr>
              <a:t>En el organigrama de la institución y en las prácticas cotidianas se debe reconocer al Coordinador PEP como líder pedagógico de todo el Programa, ya que es necesario que exista una articulación y coherencia entre todos los niveles del PEP.</a:t>
            </a:r>
            <a:endParaRPr lang="en-US" dirty="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295400"/>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2057400"/>
            <a:ext cx="8001000" cy="3962400"/>
          </a:xfrm>
        </p:spPr>
        <p:txBody>
          <a:bodyPr/>
          <a:lstStyle/>
          <a:p>
            <a:pPr marL="514350" indent="-514350">
              <a:buFont typeface="+mj-lt"/>
              <a:buAutoNum type="arabicPeriod" startAt="13"/>
            </a:pPr>
            <a:r>
              <a:rPr lang="es-CO" dirty="0" smtClean="0">
                <a:solidFill>
                  <a:schemeClr val="tx2"/>
                </a:solidFill>
              </a:rPr>
              <a:t>Incorporar a la descripción de la evaluación formativa y sumativa las estrategias y herramientas que se utilizarán, así como la evidencia que se busca.</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057400"/>
            <a:ext cx="8001000" cy="3962400"/>
          </a:xfrm>
        </p:spPr>
        <p:txBody>
          <a:bodyPr/>
          <a:lstStyle/>
          <a:p>
            <a:pPr marL="514350" indent="-514350">
              <a:buNone/>
            </a:pPr>
            <a:r>
              <a:rPr lang="es-CO" dirty="0" smtClean="0">
                <a:solidFill>
                  <a:srgbClr val="00B050"/>
                </a:solidFill>
              </a:rPr>
              <a:t>Incorporar a la descripción de la evaluación formativa y sumativa las estrategias y herramientas que se utilizarán, así como la evidencia que se busca.</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1"/>
            <a:ext cx="7924800" cy="1295399"/>
          </a:xfrm>
        </p:spPr>
        <p:txBody>
          <a:bodyPr/>
          <a:lstStyle/>
          <a:p>
            <a:pPr algn="r"/>
            <a:r>
              <a:rPr lang="es-CO" sz="3600" i="1" dirty="0" smtClean="0">
                <a:solidFill>
                  <a:srgbClr val="FFC000"/>
                </a:solidFill>
              </a:rPr>
              <a:t>El Currículo</a:t>
            </a:r>
            <a:endParaRPr lang="en-US" sz="3600" i="1" dirty="0">
              <a:solidFill>
                <a:srgbClr val="FFC000"/>
              </a:solidFill>
            </a:endParaRPr>
          </a:p>
        </p:txBody>
      </p:sp>
      <p:sp>
        <p:nvSpPr>
          <p:cNvPr id="3" name="Content Placeholder 2"/>
          <p:cNvSpPr>
            <a:spLocks noGrp="1"/>
          </p:cNvSpPr>
          <p:nvPr>
            <p:ph sz="quarter" idx="1"/>
          </p:nvPr>
        </p:nvSpPr>
        <p:spPr>
          <a:xfrm>
            <a:off x="609600" y="1752600"/>
            <a:ext cx="8001000" cy="3962400"/>
          </a:xfrm>
        </p:spPr>
        <p:txBody>
          <a:bodyPr/>
          <a:lstStyle/>
          <a:p>
            <a:pPr marL="514350" indent="-514350">
              <a:buFont typeface="+mj-lt"/>
              <a:buAutoNum type="arabicPeriod" startAt="14"/>
            </a:pPr>
            <a:r>
              <a:rPr lang="es-CO" dirty="0" smtClean="0">
                <a:solidFill>
                  <a:schemeClr val="tx2"/>
                </a:solidFill>
              </a:rPr>
              <a:t>Se debe trabajar en los instrumentos de información de los aprendizajes de los alumnos a los padres de familia procurando que la Política de Evaluación del colegio y los informes de los aprendizajes a los estudiantes sean coherentes, informen sobre los cinco elementos y el Perfil de la Comunidad de Aprendizaje.</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752600"/>
            <a:ext cx="8001000" cy="3962400"/>
          </a:xfrm>
        </p:spPr>
        <p:txBody>
          <a:bodyPr/>
          <a:lstStyle/>
          <a:p>
            <a:pPr marL="514350" indent="-514350">
              <a:buNone/>
            </a:pPr>
            <a:r>
              <a:rPr lang="es-CO" dirty="0" smtClean="0">
                <a:solidFill>
                  <a:srgbClr val="00B050"/>
                </a:solidFill>
              </a:rPr>
              <a:t>Se debe trabajar en los instrumentos de información de los aprendizajes de los alumnos a los padres de familia procurando que la Política de Evaluación del colegio y los informes de los aprendizajes a los estudiantes sean coherentes, informen sobre los cinco elementos y el Perfil de la Comunidad de Aprendizaje.</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6781800" cy="1066800"/>
          </a:xfrm>
        </p:spPr>
        <p:txBody>
          <a:bodyPr/>
          <a:lstStyle/>
          <a:p>
            <a:r>
              <a:rPr lang="es-CO" dirty="0" smtClean="0">
                <a:solidFill>
                  <a:srgbClr val="FFC000"/>
                </a:solidFill>
              </a:rPr>
              <a:t>D. LA ACCIÓN</a:t>
            </a:r>
            <a:endParaRPr lang="en-US" dirty="0">
              <a:solidFill>
                <a:srgbClr val="FFC000"/>
              </a:solidFill>
            </a:endParaRPr>
          </a:p>
        </p:txBody>
      </p:sp>
      <p:sp>
        <p:nvSpPr>
          <p:cNvPr id="3" name="Content Placeholder 2"/>
          <p:cNvSpPr>
            <a:spLocks noGrp="1"/>
          </p:cNvSpPr>
          <p:nvPr>
            <p:ph sz="quarter" idx="1"/>
          </p:nvPr>
        </p:nvSpPr>
        <p:spPr>
          <a:xfrm>
            <a:off x="1219200" y="1752600"/>
            <a:ext cx="7543800" cy="4191000"/>
          </a:xfrm>
        </p:spPr>
        <p:txBody>
          <a:bodyPr/>
          <a:lstStyle/>
          <a:p>
            <a:pPr>
              <a:buNone/>
            </a:pPr>
            <a:r>
              <a:rPr lang="es-CO" dirty="0" smtClean="0">
                <a:solidFill>
                  <a:schemeClr val="tx2"/>
                </a:solidFill>
              </a:rPr>
              <a:t>Es necesario revisar el componente de acción del PEP para que, a partir de una comprensión más profunda del mismo, los docentes logren reconocer acciones de los alumnos surgidas de sus aprendizajes y lleven un registro de ellas; cuando corresponda, deberán ser registradas en los planificadores de cada unidad de indagación. </a:t>
            </a:r>
            <a:endParaRPr lang="en-US" dirty="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219200" y="1143000"/>
            <a:ext cx="7162800" cy="4800600"/>
          </a:xfrm>
        </p:spPr>
        <p:txBody>
          <a:bodyPr>
            <a:normAutofit lnSpcReduction="10000"/>
          </a:bodyPr>
          <a:lstStyle/>
          <a:p>
            <a:pPr>
              <a:buClr>
                <a:srgbClr val="FFC000"/>
              </a:buClr>
            </a:pPr>
            <a:r>
              <a:rPr lang="es-CO" dirty="0" smtClean="0">
                <a:solidFill>
                  <a:srgbClr val="FFC000"/>
                </a:solidFill>
              </a:rPr>
              <a:t>Es necesario revisar el componente de acción del PEP para que, a partir de una comprensión más profunda del mismo, los docentes logren reconocer acciones de los alumnos surgidas de sus aprendizajes y lleven un registro de ellas; cuando corresponda, deberán ser registradas en los planificadores de cada unidad de indagación. </a:t>
            </a:r>
          </a:p>
          <a:p>
            <a:pPr lvl="1"/>
            <a:r>
              <a:rPr lang="es-CO" i="1" dirty="0" smtClean="0">
                <a:solidFill>
                  <a:schemeClr val="tx2"/>
                </a:solidFill>
              </a:rPr>
              <a:t>Afinar la identificación de las acciones (recreos, salidas pedagógicas, etc.)</a:t>
            </a:r>
          </a:p>
          <a:p>
            <a:pPr lvl="1"/>
            <a:r>
              <a:rPr lang="es-CO" i="1" dirty="0" smtClean="0">
                <a:solidFill>
                  <a:schemeClr val="tx2"/>
                </a:solidFill>
              </a:rPr>
              <a:t>Capacitar a padres de familia en cuanto a la identificación de </a:t>
            </a:r>
            <a:r>
              <a:rPr lang="es-CO" i="1" dirty="0" smtClean="0">
                <a:solidFill>
                  <a:schemeClr val="tx2"/>
                </a:solidFill>
              </a:rPr>
              <a:t>acciones.</a:t>
            </a:r>
            <a:endParaRPr lang="es-CO" i="1" dirty="0" smtClean="0">
              <a:solidFill>
                <a:schemeClr val="tx2"/>
              </a:solidFill>
            </a:endParaRPr>
          </a:p>
          <a:p>
            <a:pPr lvl="1"/>
            <a:r>
              <a:rPr lang="es-CO" i="1" dirty="0" smtClean="0">
                <a:solidFill>
                  <a:schemeClr val="tx2"/>
                </a:solidFill>
              </a:rPr>
              <a:t>Pendiente: Taller Regional “La Acción en el PEP”</a:t>
            </a:r>
            <a:endParaRPr lang="en-US" i="1" dirty="0">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143000"/>
          </a:xfrm>
        </p:spPr>
        <p:txBody>
          <a:bodyPr/>
          <a:lstStyle/>
          <a:p>
            <a:pPr algn="r"/>
            <a:r>
              <a:rPr lang="es-CO" sz="3200" i="1" dirty="0" smtClean="0"/>
              <a:t>(Cont.)</a:t>
            </a:r>
            <a:endParaRPr lang="en-US" sz="3200" i="1" dirty="0"/>
          </a:p>
        </p:txBody>
      </p:sp>
      <p:sp>
        <p:nvSpPr>
          <p:cNvPr id="3" name="Content Placeholder 2"/>
          <p:cNvSpPr>
            <a:spLocks noGrp="1"/>
          </p:cNvSpPr>
          <p:nvPr>
            <p:ph sz="quarter" idx="1"/>
          </p:nvPr>
        </p:nvSpPr>
        <p:spPr>
          <a:xfrm>
            <a:off x="609600" y="1752600"/>
            <a:ext cx="8153400" cy="4191000"/>
          </a:xfrm>
        </p:spPr>
        <p:txBody>
          <a:bodyPr/>
          <a:lstStyle/>
          <a:p>
            <a:pPr>
              <a:buNone/>
            </a:pPr>
            <a:r>
              <a:rPr lang="es-CO" dirty="0" smtClean="0">
                <a:solidFill>
                  <a:schemeClr val="tx2"/>
                </a:solidFill>
              </a:rPr>
              <a:t>Es necesario que aquellos proyectos de servicio a la comunidad que el colegio implemente sean analizados desde la perspectiva de la acción en el PEP para que sean un reflejo auténtico del ciclo de reflexión-elección-acción surgido de los aprendizajes realizados.</a:t>
            </a:r>
          </a:p>
          <a:p>
            <a:pPr>
              <a:buNone/>
            </a:pPr>
            <a:endParaRPr lang="en-US" dirty="0"/>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1752600"/>
            <a:ext cx="8153400" cy="4191000"/>
          </a:xfrm>
        </p:spPr>
        <p:txBody>
          <a:bodyPr/>
          <a:lstStyle/>
          <a:p>
            <a:pPr>
              <a:buNone/>
            </a:pPr>
            <a:r>
              <a:rPr lang="es-CO" dirty="0" smtClean="0">
                <a:solidFill>
                  <a:srgbClr val="FFC000"/>
                </a:solidFill>
              </a:rPr>
              <a:t>Es necesario que aquellos proyectos de servicio a la comunidad que el colegio implemente sean analizados desde la perspectiva de la acción en el PEP para que sean un reflejo auténtico del ciclo de reflexión-elección-acción surgido de los aprendizajes realizados.</a:t>
            </a:r>
          </a:p>
          <a:p>
            <a:pPr lvl="1"/>
            <a:r>
              <a:rPr lang="en-US" i="1" dirty="0" smtClean="0">
                <a:solidFill>
                  <a:schemeClr val="tx2"/>
                </a:solidFill>
              </a:rPr>
              <a:t>Los </a:t>
            </a:r>
            <a:r>
              <a:rPr lang="en-US" i="1" dirty="0" err="1" smtClean="0">
                <a:solidFill>
                  <a:schemeClr val="tx2"/>
                </a:solidFill>
              </a:rPr>
              <a:t>estudiantes</a:t>
            </a:r>
            <a:r>
              <a:rPr lang="en-US" i="1" dirty="0" smtClean="0">
                <a:solidFill>
                  <a:schemeClr val="tx2"/>
                </a:solidFill>
              </a:rPr>
              <a:t> de la </a:t>
            </a:r>
            <a:r>
              <a:rPr lang="en-US" i="1" dirty="0" err="1" smtClean="0">
                <a:solidFill>
                  <a:schemeClr val="tx2"/>
                </a:solidFill>
              </a:rPr>
              <a:t>Sección</a:t>
            </a:r>
            <a:r>
              <a:rPr lang="en-US" i="1" dirty="0" smtClean="0">
                <a:solidFill>
                  <a:schemeClr val="tx2"/>
                </a:solidFill>
              </a:rPr>
              <a:t> </a:t>
            </a:r>
            <a:r>
              <a:rPr lang="en-US" i="1" dirty="0" err="1" smtClean="0">
                <a:solidFill>
                  <a:schemeClr val="tx2"/>
                </a:solidFill>
              </a:rPr>
              <a:t>Primaria</a:t>
            </a:r>
            <a:r>
              <a:rPr lang="en-US" i="1" dirty="0" smtClean="0">
                <a:solidFill>
                  <a:schemeClr val="tx2"/>
                </a:solidFill>
              </a:rPr>
              <a:t> se </a:t>
            </a:r>
            <a:r>
              <a:rPr lang="en-US" i="1" dirty="0" err="1" smtClean="0">
                <a:solidFill>
                  <a:schemeClr val="tx2"/>
                </a:solidFill>
              </a:rPr>
              <a:t>han</a:t>
            </a:r>
            <a:r>
              <a:rPr lang="en-US" i="1" dirty="0" smtClean="0">
                <a:solidFill>
                  <a:schemeClr val="tx2"/>
                </a:solidFill>
              </a:rPr>
              <a:t> </a:t>
            </a:r>
            <a:r>
              <a:rPr lang="en-US" i="1" dirty="0" err="1" smtClean="0">
                <a:solidFill>
                  <a:schemeClr val="tx2"/>
                </a:solidFill>
              </a:rPr>
              <a:t>mostrado</a:t>
            </a:r>
            <a:r>
              <a:rPr lang="en-US" i="1" dirty="0" smtClean="0">
                <a:solidFill>
                  <a:schemeClr val="tx2"/>
                </a:solidFill>
              </a:rPr>
              <a:t> </a:t>
            </a:r>
            <a:r>
              <a:rPr lang="en-US" i="1" dirty="0" err="1" smtClean="0">
                <a:solidFill>
                  <a:schemeClr val="tx2"/>
                </a:solidFill>
              </a:rPr>
              <a:t>sensibles</a:t>
            </a:r>
            <a:r>
              <a:rPr lang="en-US" i="1" dirty="0" smtClean="0">
                <a:solidFill>
                  <a:schemeClr val="tx2"/>
                </a:solidFill>
              </a:rPr>
              <a:t> </a:t>
            </a:r>
            <a:r>
              <a:rPr lang="en-US" i="1" dirty="0" err="1" smtClean="0">
                <a:solidFill>
                  <a:schemeClr val="tx2"/>
                </a:solidFill>
              </a:rPr>
              <a:t>frente</a:t>
            </a:r>
            <a:r>
              <a:rPr lang="en-US" i="1" dirty="0" smtClean="0">
                <a:solidFill>
                  <a:schemeClr val="tx2"/>
                </a:solidFill>
              </a:rPr>
              <a:t> a la </a:t>
            </a:r>
            <a:r>
              <a:rPr lang="en-US" i="1" dirty="0" err="1" smtClean="0">
                <a:solidFill>
                  <a:schemeClr val="tx2"/>
                </a:solidFill>
              </a:rPr>
              <a:t>situación</a:t>
            </a:r>
            <a:r>
              <a:rPr lang="en-US" i="1" dirty="0" smtClean="0">
                <a:solidFill>
                  <a:schemeClr val="tx2"/>
                </a:solidFill>
              </a:rPr>
              <a:t> de </a:t>
            </a:r>
            <a:r>
              <a:rPr lang="en-US" i="1" dirty="0" err="1" smtClean="0">
                <a:solidFill>
                  <a:schemeClr val="tx2"/>
                </a:solidFill>
              </a:rPr>
              <a:t>Haití</a:t>
            </a:r>
            <a:r>
              <a:rPr lang="en-US" i="1" dirty="0" smtClean="0">
                <a:solidFill>
                  <a:schemeClr val="tx2"/>
                </a:solidFill>
              </a:rPr>
              <a:t>, y se </a:t>
            </a:r>
            <a:r>
              <a:rPr lang="en-US" i="1" dirty="0" err="1" smtClean="0">
                <a:solidFill>
                  <a:schemeClr val="tx2"/>
                </a:solidFill>
              </a:rPr>
              <a:t>han</a:t>
            </a:r>
            <a:r>
              <a:rPr lang="en-US" i="1" dirty="0" smtClean="0">
                <a:solidFill>
                  <a:schemeClr val="tx2"/>
                </a:solidFill>
              </a:rPr>
              <a:t> </a:t>
            </a:r>
            <a:r>
              <a:rPr lang="en-US" i="1" dirty="0" err="1" smtClean="0">
                <a:solidFill>
                  <a:schemeClr val="tx2"/>
                </a:solidFill>
              </a:rPr>
              <a:t>abierto</a:t>
            </a:r>
            <a:r>
              <a:rPr lang="en-US" i="1" dirty="0" smtClean="0">
                <a:solidFill>
                  <a:schemeClr val="tx2"/>
                </a:solidFill>
              </a:rPr>
              <a:t> </a:t>
            </a:r>
            <a:r>
              <a:rPr lang="en-US" i="1" dirty="0" err="1" smtClean="0">
                <a:solidFill>
                  <a:schemeClr val="tx2"/>
                </a:solidFill>
              </a:rPr>
              <a:t>espacios</a:t>
            </a:r>
            <a:r>
              <a:rPr lang="en-US" i="1" dirty="0" smtClean="0">
                <a:solidFill>
                  <a:schemeClr val="tx2"/>
                </a:solidFill>
              </a:rPr>
              <a:t> de </a:t>
            </a:r>
            <a:r>
              <a:rPr lang="en-US" i="1" dirty="0" err="1" smtClean="0">
                <a:solidFill>
                  <a:schemeClr val="tx2"/>
                </a:solidFill>
              </a:rPr>
              <a:t>reflexión</a:t>
            </a:r>
            <a:r>
              <a:rPr lang="en-US" i="1" dirty="0" smtClean="0">
                <a:solidFill>
                  <a:schemeClr val="tx2"/>
                </a:solidFill>
              </a:rPr>
              <a:t>, a la </a:t>
            </a:r>
            <a:r>
              <a:rPr lang="en-US" i="1" dirty="0" err="1" smtClean="0">
                <a:solidFill>
                  <a:schemeClr val="tx2"/>
                </a:solidFill>
              </a:rPr>
              <a:t>espera</a:t>
            </a:r>
            <a:r>
              <a:rPr lang="en-US" i="1" dirty="0" smtClean="0">
                <a:solidFill>
                  <a:schemeClr val="tx2"/>
                </a:solidFill>
              </a:rPr>
              <a:t> de </a:t>
            </a:r>
            <a:r>
              <a:rPr lang="en-US" i="1" dirty="0" err="1" smtClean="0">
                <a:solidFill>
                  <a:schemeClr val="tx2"/>
                </a:solidFill>
              </a:rPr>
              <a:t>decisiones</a:t>
            </a:r>
            <a:r>
              <a:rPr lang="en-US" i="1" dirty="0" smtClean="0">
                <a:solidFill>
                  <a:schemeClr val="tx2"/>
                </a:solidFill>
              </a:rPr>
              <a:t> </a:t>
            </a:r>
            <a:r>
              <a:rPr lang="en-US" i="1" dirty="0" err="1" smtClean="0">
                <a:solidFill>
                  <a:schemeClr val="tx2"/>
                </a:solidFill>
              </a:rPr>
              <a:t>que</a:t>
            </a:r>
            <a:r>
              <a:rPr lang="en-US" i="1" dirty="0" smtClean="0">
                <a:solidFill>
                  <a:schemeClr val="tx2"/>
                </a:solidFill>
              </a:rPr>
              <a:t> </a:t>
            </a:r>
            <a:r>
              <a:rPr lang="en-US" i="1" dirty="0" err="1" smtClean="0">
                <a:solidFill>
                  <a:schemeClr val="tx2"/>
                </a:solidFill>
              </a:rPr>
              <a:t>tomen</a:t>
            </a:r>
            <a:r>
              <a:rPr lang="en-US" i="1" dirty="0" smtClean="0">
                <a:solidFill>
                  <a:schemeClr val="tx2"/>
                </a:solidFill>
              </a:rPr>
              <a:t> los </a:t>
            </a:r>
            <a:r>
              <a:rPr lang="en-US" i="1" dirty="0" err="1" smtClean="0">
                <a:solidFill>
                  <a:schemeClr val="tx2"/>
                </a:solidFill>
              </a:rPr>
              <a:t>niños</a:t>
            </a:r>
            <a:r>
              <a:rPr lang="en-US" i="1" dirty="0" smtClean="0">
                <a:solidFill>
                  <a:schemeClr val="tx2"/>
                </a:solidFill>
              </a:rPr>
              <a:t> y </a:t>
            </a:r>
            <a:r>
              <a:rPr lang="en-US" i="1" dirty="0" err="1" smtClean="0">
                <a:solidFill>
                  <a:schemeClr val="tx2"/>
                </a:solidFill>
              </a:rPr>
              <a:t>que</a:t>
            </a:r>
            <a:r>
              <a:rPr lang="en-US" i="1" dirty="0" smtClean="0">
                <a:solidFill>
                  <a:schemeClr val="tx2"/>
                </a:solidFill>
              </a:rPr>
              <a:t> </a:t>
            </a:r>
            <a:r>
              <a:rPr lang="en-US" i="1" dirty="0" err="1" smtClean="0">
                <a:solidFill>
                  <a:schemeClr val="tx2"/>
                </a:solidFill>
              </a:rPr>
              <a:t>pudieran</a:t>
            </a:r>
            <a:r>
              <a:rPr lang="en-US" i="1" dirty="0" smtClean="0">
                <a:solidFill>
                  <a:schemeClr val="tx2"/>
                </a:solidFill>
              </a:rPr>
              <a:t> </a:t>
            </a:r>
            <a:r>
              <a:rPr lang="en-US" i="1" dirty="0" err="1" smtClean="0">
                <a:solidFill>
                  <a:schemeClr val="tx2"/>
                </a:solidFill>
              </a:rPr>
              <a:t>resultar</a:t>
            </a:r>
            <a:r>
              <a:rPr lang="en-US" i="1" dirty="0" smtClean="0">
                <a:solidFill>
                  <a:schemeClr val="tx2"/>
                </a:solidFill>
              </a:rPr>
              <a:t> en </a:t>
            </a:r>
            <a:r>
              <a:rPr lang="en-US" i="1" dirty="0" err="1" smtClean="0">
                <a:solidFill>
                  <a:schemeClr val="tx2"/>
                </a:solidFill>
              </a:rPr>
              <a:t>acciones</a:t>
            </a:r>
            <a:r>
              <a:rPr lang="en-US" i="1" dirty="0" smtClean="0">
                <a:solidFill>
                  <a:schemeClr val="tx2"/>
                </a:solidFill>
              </a:rPr>
              <a:t> </a:t>
            </a:r>
            <a:r>
              <a:rPr lang="en-US" i="1" dirty="0" err="1" smtClean="0">
                <a:solidFill>
                  <a:schemeClr val="tx2"/>
                </a:solidFill>
              </a:rPr>
              <a:t>concretas</a:t>
            </a:r>
            <a:r>
              <a:rPr lang="en-US" i="1" dirty="0" smtClean="0">
                <a:solidFill>
                  <a:schemeClr val="tx2"/>
                </a:solidFill>
              </a:rPr>
              <a:t>.</a:t>
            </a:r>
          </a:p>
          <a:p>
            <a:pPr lvl="1"/>
            <a:r>
              <a:rPr lang="es-CO" i="1" dirty="0" smtClean="0">
                <a:solidFill>
                  <a:schemeClr val="tx2"/>
                </a:solidFill>
              </a:rPr>
              <a:t>Ya se dio una primera iniciativa en Preprimaria también, la cual se canalizará adecuadamente.</a:t>
            </a:r>
            <a:endParaRPr lang="en-US" i="1"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362200"/>
            <a:ext cx="6248400" cy="2362200"/>
          </a:xfrm>
        </p:spPr>
        <p:txBody>
          <a:bodyPr>
            <a:normAutofit/>
          </a:bodyPr>
          <a:lstStyle/>
          <a:p>
            <a:r>
              <a:rPr lang="es-CO" dirty="0" smtClean="0">
                <a:solidFill>
                  <a:srgbClr val="FFC000"/>
                </a:solidFill>
              </a:rPr>
              <a:t>Pendiente para la </a:t>
            </a:r>
            <a:r>
              <a:rPr lang="es-CO" dirty="0" smtClean="0">
                <a:solidFill>
                  <a:srgbClr val="FFC000"/>
                </a:solidFill>
              </a:rPr>
              <a:t/>
            </a:r>
            <a:br>
              <a:rPr lang="es-CO" dirty="0" smtClean="0">
                <a:solidFill>
                  <a:srgbClr val="FFC000"/>
                </a:solidFill>
              </a:rPr>
            </a:br>
            <a:r>
              <a:rPr lang="es-CO" cap="all" dirty="0" smtClean="0">
                <a:solidFill>
                  <a:srgbClr val="FFC000"/>
                </a:solidFill>
              </a:rPr>
              <a:t>Visita </a:t>
            </a:r>
            <a:r>
              <a:rPr lang="es-CO" cap="all" dirty="0" smtClean="0">
                <a:solidFill>
                  <a:srgbClr val="FFC000"/>
                </a:solidFill>
              </a:rPr>
              <a:t>de Autorización</a:t>
            </a:r>
            <a:r>
              <a:rPr lang="es-CO" dirty="0" smtClean="0">
                <a:solidFill>
                  <a:srgbClr val="FFC000"/>
                </a:solidFill>
              </a:rPr>
              <a:t/>
            </a:r>
            <a:br>
              <a:rPr lang="es-CO" dirty="0" smtClean="0">
                <a:solidFill>
                  <a:srgbClr val="FFC000"/>
                </a:solidFill>
              </a:rPr>
            </a:br>
            <a:r>
              <a:rPr lang="es-CO" dirty="0" smtClean="0">
                <a:solidFill>
                  <a:srgbClr val="FFC000"/>
                </a:solidFill>
              </a:rPr>
              <a:t/>
            </a:r>
            <a:br>
              <a:rPr lang="es-CO" dirty="0" smtClean="0">
                <a:solidFill>
                  <a:srgbClr val="FFC000"/>
                </a:solidFill>
              </a:rPr>
            </a:br>
            <a:endParaRPr lang="en-US" sz="2000" cap="none" dirty="0">
              <a:solidFill>
                <a:srgbClr val="FFC000"/>
              </a:solidFill>
            </a:endParaRP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1295400"/>
            <a:ext cx="7696200" cy="5257800"/>
          </a:xfrm>
        </p:spPr>
        <p:txBody>
          <a:bodyPr>
            <a:normAutofit/>
          </a:bodyPr>
          <a:lstStyle/>
          <a:p>
            <a:pPr marL="457200" indent="-457200">
              <a:buFont typeface="+mj-lt"/>
              <a:buAutoNum type="arabicPeriod"/>
            </a:pPr>
            <a:r>
              <a:rPr lang="es-CO" dirty="0" smtClean="0">
                <a:solidFill>
                  <a:srgbClr val="FF0000"/>
                </a:solidFill>
              </a:rPr>
              <a:t>Documento de Secuenciación de </a:t>
            </a:r>
            <a:r>
              <a:rPr lang="es-CO" dirty="0" smtClean="0">
                <a:solidFill>
                  <a:srgbClr val="FF0000"/>
                </a:solidFill>
              </a:rPr>
              <a:t>Religión</a:t>
            </a:r>
          </a:p>
          <a:p>
            <a:pPr marL="822960" lvl="1" indent="-457200"/>
            <a:r>
              <a:rPr lang="es-CO" dirty="0" smtClean="0">
                <a:solidFill>
                  <a:srgbClr val="FF0000"/>
                </a:solidFill>
              </a:rPr>
              <a:t>Profesoras de Religión</a:t>
            </a:r>
          </a:p>
          <a:p>
            <a:pPr marL="822960" lvl="1" indent="-457200"/>
            <a:r>
              <a:rPr lang="es-CO" dirty="0" smtClean="0">
                <a:solidFill>
                  <a:srgbClr val="FF0000"/>
                </a:solidFill>
              </a:rPr>
              <a:t>Jefes de Sección</a:t>
            </a:r>
            <a:endParaRPr lang="es-CO" dirty="0" smtClean="0">
              <a:solidFill>
                <a:srgbClr val="FF0000"/>
              </a:solidFill>
            </a:endParaRPr>
          </a:p>
          <a:p>
            <a:pPr marL="457200" indent="-457200">
              <a:buFont typeface="+mj-lt"/>
              <a:buAutoNum type="arabicPeriod"/>
            </a:pPr>
            <a:r>
              <a:rPr lang="es-CO" dirty="0" smtClean="0">
                <a:solidFill>
                  <a:srgbClr val="FF0000"/>
                </a:solidFill>
              </a:rPr>
              <a:t>Documentación de intervención de </a:t>
            </a:r>
            <a:r>
              <a:rPr lang="es-CO" dirty="0" smtClean="0">
                <a:solidFill>
                  <a:srgbClr val="FF0000"/>
                </a:solidFill>
              </a:rPr>
              <a:t>Psicología</a:t>
            </a:r>
          </a:p>
          <a:p>
            <a:pPr marL="822960" lvl="1" indent="-457200"/>
            <a:r>
              <a:rPr lang="es-CO" dirty="0" smtClean="0">
                <a:solidFill>
                  <a:srgbClr val="FF0000"/>
                </a:solidFill>
              </a:rPr>
              <a:t>Psicólogas</a:t>
            </a:r>
          </a:p>
          <a:p>
            <a:pPr marL="822960" lvl="1" indent="-457200"/>
            <a:r>
              <a:rPr lang="es-CO" dirty="0" smtClean="0">
                <a:solidFill>
                  <a:srgbClr val="FF0000"/>
                </a:solidFill>
              </a:rPr>
              <a:t>Jefes de Sección</a:t>
            </a:r>
            <a:endParaRPr lang="es-CO" dirty="0" smtClean="0">
              <a:solidFill>
                <a:srgbClr val="FF0000"/>
              </a:solidFill>
            </a:endParaRPr>
          </a:p>
          <a:p>
            <a:pPr marL="457200" indent="-457200">
              <a:buFont typeface="+mj-lt"/>
              <a:buAutoNum type="arabicPeriod"/>
            </a:pPr>
            <a:r>
              <a:rPr lang="es-CO" dirty="0" smtClean="0">
                <a:solidFill>
                  <a:srgbClr val="FF0000"/>
                </a:solidFill>
              </a:rPr>
              <a:t>Revisión de Política de Necesidades </a:t>
            </a:r>
            <a:r>
              <a:rPr lang="es-CO" dirty="0" smtClean="0">
                <a:solidFill>
                  <a:srgbClr val="FF0000"/>
                </a:solidFill>
              </a:rPr>
              <a:t>Especiales</a:t>
            </a:r>
          </a:p>
          <a:p>
            <a:pPr marL="822960" lvl="1" indent="-457200"/>
            <a:r>
              <a:rPr lang="es-CO" dirty="0" err="1" smtClean="0">
                <a:solidFill>
                  <a:srgbClr val="FF0000"/>
                </a:solidFill>
              </a:rPr>
              <a:t>Learning</a:t>
            </a:r>
            <a:r>
              <a:rPr lang="es-CO" dirty="0" smtClean="0">
                <a:solidFill>
                  <a:srgbClr val="FF0000"/>
                </a:solidFill>
              </a:rPr>
              <a:t> </a:t>
            </a:r>
            <a:r>
              <a:rPr lang="es-CO" dirty="0" err="1" smtClean="0">
                <a:solidFill>
                  <a:srgbClr val="FF0000"/>
                </a:solidFill>
              </a:rPr>
              <a:t>Support</a:t>
            </a:r>
            <a:r>
              <a:rPr lang="es-CO" dirty="0" smtClean="0">
                <a:solidFill>
                  <a:srgbClr val="FF0000"/>
                </a:solidFill>
              </a:rPr>
              <a:t> </a:t>
            </a:r>
            <a:r>
              <a:rPr lang="es-CO" dirty="0" err="1" smtClean="0">
                <a:solidFill>
                  <a:srgbClr val="FF0000"/>
                </a:solidFill>
              </a:rPr>
              <a:t>Programme</a:t>
            </a:r>
            <a:r>
              <a:rPr lang="es-CO" dirty="0" smtClean="0">
                <a:solidFill>
                  <a:srgbClr val="FF0000"/>
                </a:solidFill>
              </a:rPr>
              <a:t> </a:t>
            </a:r>
          </a:p>
          <a:p>
            <a:pPr marL="822960" lvl="1" indent="-457200"/>
            <a:r>
              <a:rPr lang="es-CO" dirty="0" smtClean="0">
                <a:solidFill>
                  <a:srgbClr val="FF0000"/>
                </a:solidFill>
              </a:rPr>
              <a:t>Psicólogas</a:t>
            </a:r>
          </a:p>
          <a:p>
            <a:pPr marL="822960" lvl="1" indent="-457200"/>
            <a:r>
              <a:rPr lang="es-CO" dirty="0" smtClean="0">
                <a:solidFill>
                  <a:srgbClr val="FF0000"/>
                </a:solidFill>
              </a:rPr>
              <a:t>Jefes de Sección</a:t>
            </a:r>
            <a:endParaRPr lang="es-CO" dirty="0" smtClean="0">
              <a:solidFill>
                <a:srgbClr val="FF0000"/>
              </a:solidFill>
            </a:endParaRPr>
          </a:p>
          <a:p>
            <a:pPr>
              <a:buNone/>
            </a:pPr>
            <a:endParaRPr lang="en-GB"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219200" y="2133600"/>
            <a:ext cx="7391400" cy="4191000"/>
          </a:xfrm>
        </p:spPr>
        <p:txBody>
          <a:bodyPr/>
          <a:lstStyle/>
          <a:p>
            <a:pPr marL="514350" indent="-514350">
              <a:buClr>
                <a:srgbClr val="00B050"/>
              </a:buClr>
              <a:buNone/>
            </a:pPr>
            <a:r>
              <a:rPr lang="es-CO" dirty="0" smtClean="0">
                <a:solidFill>
                  <a:srgbClr val="00B050"/>
                </a:solidFill>
              </a:rPr>
              <a:t>En el organigrama de la institución y en las prácticas cotidianas se debe reconocer al Coordinador PEP como líder pedagógico de todo el Programa, ya que es necesario que exista una articulación y coherencia entre todos los niveles del PEP.</a:t>
            </a:r>
            <a:endParaRPr lang="en-US" dirty="0">
              <a:solidFill>
                <a:srgbClr val="00B050"/>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762000"/>
            <a:ext cx="7772400" cy="5711952"/>
          </a:xfrm>
        </p:spPr>
        <p:txBody>
          <a:bodyPr/>
          <a:lstStyle/>
          <a:p>
            <a:pPr marL="457200" indent="-457200">
              <a:buFont typeface="+mj-lt"/>
              <a:buAutoNum type="arabicPeriod" startAt="4"/>
            </a:pPr>
            <a:r>
              <a:rPr lang="es-CO" dirty="0" smtClean="0">
                <a:solidFill>
                  <a:srgbClr val="FFC000"/>
                </a:solidFill>
              </a:rPr>
              <a:t>Afinación de unidades de indagación disciplinar</a:t>
            </a:r>
          </a:p>
          <a:p>
            <a:pPr marL="822960" lvl="1" indent="-457200"/>
            <a:r>
              <a:rPr lang="es-CO" i="1" dirty="0" smtClean="0">
                <a:solidFill>
                  <a:schemeClr val="tx2"/>
                </a:solidFill>
              </a:rPr>
              <a:t>Especialistas</a:t>
            </a:r>
          </a:p>
          <a:p>
            <a:pPr marL="822960" lvl="1" indent="-457200"/>
            <a:r>
              <a:rPr lang="es-CO" i="1" dirty="0" smtClean="0">
                <a:solidFill>
                  <a:schemeClr val="tx2"/>
                </a:solidFill>
              </a:rPr>
              <a:t>Coordinadora PEP</a:t>
            </a:r>
          </a:p>
          <a:p>
            <a:pPr marL="457200" indent="-457200">
              <a:buFont typeface="+mj-lt"/>
              <a:buAutoNum type="arabicPeriod" startAt="4"/>
            </a:pPr>
            <a:r>
              <a:rPr lang="es-CO" dirty="0" smtClean="0">
                <a:solidFill>
                  <a:srgbClr val="FFC000"/>
                </a:solidFill>
              </a:rPr>
              <a:t>Revisión </a:t>
            </a:r>
            <a:r>
              <a:rPr lang="es-CO" dirty="0" smtClean="0">
                <a:solidFill>
                  <a:srgbClr val="FFC000"/>
                </a:solidFill>
              </a:rPr>
              <a:t>de la Política de Lengua</a:t>
            </a:r>
          </a:p>
          <a:p>
            <a:pPr marL="822960" lvl="1" indent="-457200"/>
            <a:r>
              <a:rPr lang="es-CO" i="1" dirty="0" smtClean="0">
                <a:solidFill>
                  <a:schemeClr val="tx2"/>
                </a:solidFill>
              </a:rPr>
              <a:t>Jefe del Departamento de Inglés</a:t>
            </a:r>
            <a:endParaRPr lang="es-CO" i="1" dirty="0" smtClean="0">
              <a:solidFill>
                <a:schemeClr val="tx2"/>
              </a:solidFill>
            </a:endParaRPr>
          </a:p>
          <a:p>
            <a:pPr marL="457200" indent="-457200">
              <a:buFont typeface="+mj-lt"/>
              <a:buAutoNum type="arabicPeriod" startAt="4"/>
            </a:pPr>
            <a:r>
              <a:rPr lang="es-CO" dirty="0" smtClean="0">
                <a:solidFill>
                  <a:srgbClr val="FFC000"/>
                </a:solidFill>
              </a:rPr>
              <a:t>Continuar capacitación en </a:t>
            </a:r>
            <a:r>
              <a:rPr lang="es-CO" dirty="0" smtClean="0">
                <a:solidFill>
                  <a:srgbClr val="FFC000"/>
                </a:solidFill>
              </a:rPr>
              <a:t>Indagación</a:t>
            </a:r>
          </a:p>
          <a:p>
            <a:pPr marL="822960" lvl="1" indent="-457200"/>
            <a:r>
              <a:rPr lang="es-CO" i="1" dirty="0" smtClean="0">
                <a:solidFill>
                  <a:schemeClr val="tx2"/>
                </a:solidFill>
              </a:rPr>
              <a:t>Todos</a:t>
            </a:r>
            <a:endParaRPr lang="es-CO" i="1" dirty="0" smtClean="0">
              <a:solidFill>
                <a:schemeClr val="tx2"/>
              </a:solidFill>
            </a:endParaRPr>
          </a:p>
          <a:p>
            <a:pPr marL="457200" indent="-457200">
              <a:buFont typeface="+mj-lt"/>
              <a:buAutoNum type="arabicPeriod" startAt="4"/>
            </a:pPr>
            <a:r>
              <a:rPr lang="es-CO" dirty="0" smtClean="0">
                <a:solidFill>
                  <a:srgbClr val="FFC000"/>
                </a:solidFill>
              </a:rPr>
              <a:t>Continuar capacitación en Instrucción </a:t>
            </a:r>
            <a:r>
              <a:rPr lang="es-CO" dirty="0" smtClean="0">
                <a:solidFill>
                  <a:srgbClr val="FFC000"/>
                </a:solidFill>
              </a:rPr>
              <a:t>Diferencial</a:t>
            </a:r>
          </a:p>
          <a:p>
            <a:pPr marL="822960" lvl="1" indent="-457200"/>
            <a:r>
              <a:rPr lang="es-CO" i="1" dirty="0" smtClean="0">
                <a:solidFill>
                  <a:schemeClr val="tx2"/>
                </a:solidFill>
              </a:rPr>
              <a:t>Todos</a:t>
            </a:r>
            <a:endParaRPr lang="es-CO" i="1" dirty="0" smtClean="0">
              <a:solidFill>
                <a:schemeClr val="tx2"/>
              </a:solidFill>
            </a:endParaRPr>
          </a:p>
          <a:p>
            <a:pPr marL="457200" indent="-457200">
              <a:buFont typeface="+mj-lt"/>
              <a:buAutoNum type="arabicPeriod" startAt="4"/>
            </a:pPr>
            <a:r>
              <a:rPr lang="es-CO" dirty="0" smtClean="0">
                <a:solidFill>
                  <a:srgbClr val="FFC000"/>
                </a:solidFill>
              </a:rPr>
              <a:t>Capacitación en La </a:t>
            </a:r>
            <a:r>
              <a:rPr lang="es-CO" dirty="0" smtClean="0">
                <a:solidFill>
                  <a:srgbClr val="FFC000"/>
                </a:solidFill>
              </a:rPr>
              <a:t>Acción</a:t>
            </a:r>
          </a:p>
          <a:p>
            <a:pPr marL="822960" lvl="1" indent="-457200"/>
            <a:r>
              <a:rPr lang="es-CO" i="1" dirty="0" smtClean="0">
                <a:solidFill>
                  <a:schemeClr val="tx2"/>
                </a:solidFill>
              </a:rPr>
              <a:t>Colegio</a:t>
            </a:r>
          </a:p>
          <a:p>
            <a:pPr marL="822960" lvl="1" indent="-457200"/>
            <a:endParaRPr lang="es-CO" dirty="0" smtClean="0">
              <a:solidFill>
                <a:srgbClr val="FFC000"/>
              </a:solidFill>
            </a:endParaRPr>
          </a:p>
          <a:p>
            <a:endParaRPr lang="en-US"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 calcmode="lin" valueType="num">
                                      <p:cBhvr additive="base">
                                        <p:cTn id="5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CO" sz="6000" dirty="0" smtClean="0">
                <a:sym typeface="Wingdings"/>
              </a:rPr>
              <a:t> </a:t>
            </a:r>
            <a:r>
              <a:rPr lang="es-CO" sz="6000" dirty="0" smtClean="0"/>
              <a:t>¡Gracias! </a:t>
            </a:r>
            <a:r>
              <a:rPr lang="es-CO" sz="6000" dirty="0" smtClean="0">
                <a:sym typeface="Wingdings"/>
              </a:rPr>
              <a:t></a:t>
            </a:r>
            <a:endParaRPr lang="en-US" sz="60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La Organización</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2"/>
            </a:pPr>
            <a:r>
              <a:rPr lang="es-CO" dirty="0" smtClean="0">
                <a:solidFill>
                  <a:schemeClr val="tx2"/>
                </a:solidFill>
              </a:rPr>
              <a:t>Dado que uno de los requisitos del PEP es que el maestro principal debe ser el responsable de la enseñanza de Matemática, Lengua, Ciencias Sociales y Ciencias Naturales, es necesario que le colegio revise el rol de los profesores de Español.</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133600"/>
            <a:ext cx="8001000" cy="4191000"/>
          </a:xfrm>
        </p:spPr>
        <p:txBody>
          <a:bodyPr/>
          <a:lstStyle/>
          <a:p>
            <a:pPr marL="514350" indent="-514350">
              <a:buNone/>
            </a:pPr>
            <a:r>
              <a:rPr lang="es-CO" dirty="0" smtClean="0">
                <a:solidFill>
                  <a:srgbClr val="00B050"/>
                </a:solidFill>
              </a:rPr>
              <a:t>Dado que uno de los requisitos del PEP es que el maestro principal debe ser el responsable de la enseñanza de Matemática, Lengua, Ciencias Sociales y Ciencias Naturales, es necesario que le colegio revise el rol de los profesores de Español.</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1"/>
            <a:ext cx="8153400" cy="1371600"/>
          </a:xfrm>
        </p:spPr>
        <p:txBody>
          <a:bodyPr/>
          <a:lstStyle/>
          <a:p>
            <a:pPr algn="r"/>
            <a:r>
              <a:rPr lang="es-CO" sz="3600" i="1" dirty="0" smtClean="0">
                <a:solidFill>
                  <a:srgbClr val="FFC000"/>
                </a:solidFill>
              </a:rPr>
              <a:t>La Organización</a:t>
            </a:r>
            <a:endParaRPr lang="en-US" sz="3600" i="1" dirty="0">
              <a:solidFill>
                <a:srgbClr val="FFC000"/>
              </a:solidFill>
            </a:endParaRPr>
          </a:p>
        </p:txBody>
      </p:sp>
      <p:sp>
        <p:nvSpPr>
          <p:cNvPr id="3" name="Content Placeholder 2"/>
          <p:cNvSpPr>
            <a:spLocks noGrp="1"/>
          </p:cNvSpPr>
          <p:nvPr>
            <p:ph sz="quarter" idx="1"/>
          </p:nvPr>
        </p:nvSpPr>
        <p:spPr>
          <a:xfrm>
            <a:off x="609600" y="2133600"/>
            <a:ext cx="8001000" cy="4191000"/>
          </a:xfrm>
        </p:spPr>
        <p:txBody>
          <a:bodyPr/>
          <a:lstStyle/>
          <a:p>
            <a:pPr marL="514350" indent="-514350">
              <a:buFont typeface="+mj-lt"/>
              <a:buAutoNum type="arabicPeriod" startAt="3"/>
            </a:pPr>
            <a:r>
              <a:rPr lang="es-CO" dirty="0" smtClean="0">
                <a:solidFill>
                  <a:schemeClr val="tx2"/>
                </a:solidFill>
              </a:rPr>
              <a:t>Es requisito indispensable que al momento de realizarse la Visita de Autorización del PEP todos los miembros del personal (directores, maestros, maestros especialistas, bibliotecarios, asistentes, psicólogos, psicopedagogos) hayan recibido capacitación oficial del IB.</a:t>
            </a:r>
            <a:endParaRPr lang="en-US" dirty="0">
              <a:solidFill>
                <a:schemeClr val="tx2"/>
              </a:solidFill>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2133600"/>
            <a:ext cx="8001000" cy="4191000"/>
          </a:xfrm>
        </p:spPr>
        <p:txBody>
          <a:bodyPr/>
          <a:lstStyle/>
          <a:p>
            <a:pPr marL="514350" indent="-514350">
              <a:buNone/>
            </a:pPr>
            <a:r>
              <a:rPr lang="es-CO" dirty="0" smtClean="0">
                <a:solidFill>
                  <a:srgbClr val="00B050"/>
                </a:solidFill>
              </a:rPr>
              <a:t>Es requisito indispensable que al momento de realizarse la Visita de Autorización del PEP todos los miembros del personal (directores, maestros, maestros especialistas, bibliotecarios, asistentes, psicólogos, psicopedagogos) hayan recibido capacitación oficial del IB.</a:t>
            </a:r>
            <a:endParaRPr lang="en-US" dirty="0">
              <a:solidFill>
                <a:srgbClr val="00B050"/>
              </a:solidFill>
            </a:endParaRPr>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563</TotalTime>
  <Words>2374</Words>
  <Application>Microsoft Office PowerPoint</Application>
  <PresentationFormat>On-screen Show (4:3)</PresentationFormat>
  <Paragraphs>130</Paragraphs>
  <Slides>51</Slides>
  <Notes>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Oriel</vt:lpstr>
      <vt:lpstr>Visita de Autorización</vt:lpstr>
      <vt:lpstr>Recomendaciones de la  Visita de Consulta  </vt:lpstr>
      <vt:lpstr>A. LA FILOSOFÍA</vt:lpstr>
      <vt:lpstr>B. LA ORGANIZACIÓN</vt:lpstr>
      <vt:lpstr>Slide 5</vt:lpstr>
      <vt:lpstr>La Organización</vt:lpstr>
      <vt:lpstr>Slide 7</vt:lpstr>
      <vt:lpstr>La Organización</vt:lpstr>
      <vt:lpstr>Slide 9</vt:lpstr>
      <vt:lpstr>La Organización</vt:lpstr>
      <vt:lpstr>Slide 11</vt:lpstr>
      <vt:lpstr>La Organización</vt:lpstr>
      <vt:lpstr>Slide 13</vt:lpstr>
      <vt:lpstr>La Organización</vt:lpstr>
      <vt:lpstr>Slide 15</vt:lpstr>
      <vt:lpstr>C. EL CURRÍCULO</vt:lpstr>
      <vt:lpstr>Slide 17</vt:lpstr>
      <vt:lpstr>El Currículo</vt:lpstr>
      <vt:lpstr>Slide 19</vt:lpstr>
      <vt:lpstr>El Currículo</vt:lpstr>
      <vt:lpstr>Slide 21</vt:lpstr>
      <vt:lpstr>El Currículo</vt:lpstr>
      <vt:lpstr>Slide 23</vt:lpstr>
      <vt:lpstr>El Currículo</vt:lpstr>
      <vt:lpstr>Slide 25</vt:lpstr>
      <vt:lpstr>El Currículo</vt:lpstr>
      <vt:lpstr>Slide 27</vt:lpstr>
      <vt:lpstr>El Currículo</vt:lpstr>
      <vt:lpstr>Slide 29</vt:lpstr>
      <vt:lpstr>El Currículo</vt:lpstr>
      <vt:lpstr>Slide 31</vt:lpstr>
      <vt:lpstr>El Currículo</vt:lpstr>
      <vt:lpstr>Slide 33</vt:lpstr>
      <vt:lpstr>El Currículo</vt:lpstr>
      <vt:lpstr>Slide 35</vt:lpstr>
      <vt:lpstr>El Currículo</vt:lpstr>
      <vt:lpstr>Slide 37</vt:lpstr>
      <vt:lpstr>El Currículo</vt:lpstr>
      <vt:lpstr>Slide 39</vt:lpstr>
      <vt:lpstr>El Currículo</vt:lpstr>
      <vt:lpstr>Slide 41</vt:lpstr>
      <vt:lpstr>El Currículo</vt:lpstr>
      <vt:lpstr>Slide 43</vt:lpstr>
      <vt:lpstr>D. LA ACCIÓN</vt:lpstr>
      <vt:lpstr>Slide 45</vt:lpstr>
      <vt:lpstr>(Cont.)</vt:lpstr>
      <vt:lpstr>Slide 47</vt:lpstr>
      <vt:lpstr>Pendiente para la  Visita de Autorización  </vt:lpstr>
      <vt:lpstr>Slide 49</vt:lpstr>
      <vt:lpstr>Slide 50</vt:lpstr>
      <vt:lpstr> ¡Gracias!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cfayad</dc:creator>
  <cp:lastModifiedBy>cfayad</cp:lastModifiedBy>
  <cp:revision>59</cp:revision>
  <dcterms:created xsi:type="dcterms:W3CDTF">2009-01-05T14:25:37Z</dcterms:created>
  <dcterms:modified xsi:type="dcterms:W3CDTF">2010-01-18T18:54:40Z</dcterms:modified>
</cp:coreProperties>
</file>